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9" r:id="rId4"/>
    <p:sldId id="261" r:id="rId5"/>
    <p:sldId id="260" r:id="rId6"/>
    <p:sldId id="262" r:id="rId7"/>
    <p:sldId id="285" r:id="rId8"/>
    <p:sldId id="288" r:id="rId9"/>
    <p:sldId id="263" r:id="rId10"/>
    <p:sldId id="289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67" r:id="rId19"/>
    <p:sldId id="279" r:id="rId20"/>
    <p:sldId id="293" r:id="rId21"/>
    <p:sldId id="281" r:id="rId22"/>
    <p:sldId id="282" r:id="rId23"/>
    <p:sldId id="290" r:id="rId24"/>
    <p:sldId id="291" r:id="rId25"/>
    <p:sldId id="292" r:id="rId26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591"/>
    <a:srgbClr val="54A20E"/>
    <a:srgbClr val="7CCD11"/>
    <a:srgbClr val="278937"/>
    <a:srgbClr val="2DB150"/>
    <a:srgbClr val="39773F"/>
    <a:srgbClr val="B6F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E181B-22B3-464A-85D6-F7E875C9CBC8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5F0A-A0B2-42D3-B03E-314F559593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556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6DEE5-A502-4401-B19B-C0585E4CFCAB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616E2-7BDD-4FB6-866E-A0FA48CB2E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795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16E2-7BDD-4FB6-866E-A0FA48CB2E7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289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61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63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61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D1DB668-E0ED-48B0-B21A-FE15FC71A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C2AA0E6-CF76-4492-B0F1-6C4C033B5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427B866-E317-4090-8AF1-5C254D83A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0F672-A608-4284-8E84-F93FEBA62C2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176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56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47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22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21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54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30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0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6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5B61-A9AA-480E-AB69-4154B3D28D92}" type="datetimeFigureOut">
              <a:rPr lang="hr-HR" smtClean="0"/>
              <a:t>20.4.2018.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8B9A-03AB-4A36-96C6-7B9A634A05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46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8.png"/><Relationship Id="rId4" Type="http://schemas.microsoft.com/office/2007/relationships/hdphoto" Target="../media/hdphoto5.wdp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69807" y="2893653"/>
            <a:ext cx="7772400" cy="1470025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54A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Tajna dalmatinskog buhača</a:t>
            </a:r>
            <a:br>
              <a:rPr lang="hr-HR" b="1" dirty="0" smtClean="0">
                <a:solidFill>
                  <a:srgbClr val="54A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sr-Latn-RS" sz="2200" dirty="0" smtClean="0">
                <a:solidFill>
                  <a:srgbClr val="54A20E"/>
                </a:solidFill>
              </a:rPr>
              <a:t>(</a:t>
            </a:r>
            <a:r>
              <a:rPr lang="en-US" altLang="sr-Latn-RS" sz="2200" i="1" dirty="0" err="1" smtClean="0">
                <a:solidFill>
                  <a:srgbClr val="54A20E"/>
                </a:solidFill>
              </a:rPr>
              <a:t>Tanacetum</a:t>
            </a:r>
            <a:r>
              <a:rPr lang="en-US" altLang="sr-Latn-RS" sz="2200" i="1" dirty="0" smtClean="0">
                <a:solidFill>
                  <a:srgbClr val="54A20E"/>
                </a:solidFill>
              </a:rPr>
              <a:t> </a:t>
            </a:r>
            <a:r>
              <a:rPr lang="en-US" altLang="sr-Latn-RS" sz="2200" i="1" dirty="0" err="1" smtClean="0">
                <a:solidFill>
                  <a:srgbClr val="54A20E"/>
                </a:solidFill>
              </a:rPr>
              <a:t>cinerariifolium</a:t>
            </a:r>
            <a:r>
              <a:rPr lang="en-US" altLang="sr-Latn-RS" sz="2200" dirty="0" smtClean="0">
                <a:solidFill>
                  <a:srgbClr val="54A20E"/>
                </a:solidFill>
              </a:rPr>
              <a:t> /</a:t>
            </a:r>
            <a:r>
              <a:rPr lang="en-US" altLang="sr-Latn-RS" sz="2200" dirty="0" err="1" smtClean="0">
                <a:solidFill>
                  <a:srgbClr val="54A20E"/>
                </a:solidFill>
              </a:rPr>
              <a:t>Trevir</a:t>
            </a:r>
            <a:r>
              <a:rPr lang="en-US" altLang="sr-Latn-RS" sz="2200" dirty="0" smtClean="0">
                <a:solidFill>
                  <a:srgbClr val="54A20E"/>
                </a:solidFill>
              </a:rPr>
              <a:t>./ Sch. </a:t>
            </a:r>
            <a:r>
              <a:rPr lang="en-US" altLang="sr-Latn-RS" sz="2200" dirty="0" err="1" smtClean="0">
                <a:solidFill>
                  <a:srgbClr val="54A20E"/>
                </a:solidFill>
              </a:rPr>
              <a:t>Bip</a:t>
            </a:r>
            <a:r>
              <a:rPr lang="en-US" altLang="sr-Latn-RS" sz="2200" dirty="0" smtClean="0">
                <a:solidFill>
                  <a:srgbClr val="54A20E"/>
                </a:solidFill>
              </a:rPr>
              <a:t>.)</a:t>
            </a:r>
            <a:endParaRPr lang="hr-HR" sz="2200" b="1" dirty="0">
              <a:solidFill>
                <a:srgbClr val="54A20E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03187" y="4509120"/>
            <a:ext cx="6400800" cy="865592"/>
          </a:xfrm>
        </p:spPr>
        <p:txBody>
          <a:bodyPr>
            <a:normAutofit/>
          </a:bodyPr>
          <a:lstStyle/>
          <a:p>
            <a:r>
              <a:rPr lang="hr-HR" sz="2200" dirty="0" err="1" smtClean="0">
                <a:solidFill>
                  <a:schemeClr val="tx1"/>
                </a:solidFill>
              </a:rPr>
              <a:t>Tonka</a:t>
            </a:r>
            <a:r>
              <a:rPr lang="hr-HR" sz="2200" dirty="0" smtClean="0">
                <a:solidFill>
                  <a:schemeClr val="tx1"/>
                </a:solidFill>
              </a:rPr>
              <a:t> Ninčević, </a:t>
            </a:r>
            <a:r>
              <a:rPr lang="hr-HR" sz="2200" dirty="0" err="1" smtClean="0">
                <a:solidFill>
                  <a:schemeClr val="tx1"/>
                </a:solidFill>
              </a:rPr>
              <a:t>mag</a:t>
            </a:r>
            <a:r>
              <a:rPr lang="hr-HR" sz="2200" dirty="0" smtClean="0">
                <a:solidFill>
                  <a:schemeClr val="tx1"/>
                </a:solidFill>
              </a:rPr>
              <a:t>. ing. agr.</a:t>
            </a:r>
          </a:p>
          <a:p>
            <a:r>
              <a:rPr lang="hr-HR" sz="2200" dirty="0" smtClean="0">
                <a:solidFill>
                  <a:schemeClr val="tx1"/>
                </a:solidFill>
              </a:rPr>
              <a:t>dr. sc. Marija Jug-</a:t>
            </a:r>
            <a:r>
              <a:rPr lang="hr-HR" sz="2200" dirty="0" err="1" smtClean="0">
                <a:solidFill>
                  <a:schemeClr val="tx1"/>
                </a:solidFill>
              </a:rPr>
              <a:t>Dujaković</a:t>
            </a:r>
            <a:endParaRPr lang="hr-HR" sz="2200" dirty="0" smtClean="0">
              <a:solidFill>
                <a:schemeClr val="tx1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429997" y="145553"/>
            <a:ext cx="35477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200" dirty="0"/>
              <a:t>Festival znanosti, </a:t>
            </a:r>
            <a:r>
              <a:rPr lang="hr-HR" sz="2200" dirty="0" smtClean="0"/>
              <a:t>20.04.2018.</a:t>
            </a:r>
            <a:endParaRPr lang="hr-HR" sz="2200" dirty="0"/>
          </a:p>
        </p:txBody>
      </p:sp>
      <p:pic>
        <p:nvPicPr>
          <p:cNvPr id="5" name="Picture 4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76"/>
            <a:ext cx="1539615" cy="106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85764" b="-5614"/>
          <a:stretch>
            <a:fillRect/>
          </a:stretch>
        </p:blipFill>
        <p:spPr bwMode="auto">
          <a:xfrm>
            <a:off x="1508231" y="5462620"/>
            <a:ext cx="852877" cy="77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5553"/>
            <a:ext cx="1306540" cy="36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1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9296" y="751747"/>
            <a:ext cx="2428439" cy="2317213"/>
          </a:xfrm>
          <a:prstGeom prst="rect">
            <a:avLst/>
          </a:prstGeom>
          <a:ln w="28575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10" name="TekstniOkvir 9"/>
          <p:cNvSpPr txBox="1"/>
          <p:nvPr/>
        </p:nvSpPr>
        <p:spPr>
          <a:xfrm>
            <a:off x="2199630" y="5786951"/>
            <a:ext cx="5678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Institut za jadranske kulture i melioraciju krša, Split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8399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55576" y="273267"/>
            <a:ext cx="22606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hr-HR" altLang="sr-Latn-RS" sz="2800" dirty="0" err="1" smtClean="0">
                <a:solidFill>
                  <a:srgbClr val="54A2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Piretrin</a:t>
            </a:r>
            <a:endParaRPr lang="en-US" altLang="sr-Latn-RS" sz="2800" dirty="0" smtClean="0">
              <a:solidFill>
                <a:srgbClr val="54A20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658"/>
            <a:ext cx="1549112" cy="42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899592" y="981075"/>
            <a:ext cx="6246813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hr-HR" sz="2400" dirty="0" smtClean="0">
                <a:solidFill>
                  <a:srgbClr val="54A20E"/>
                </a:solidFill>
                <a:latin typeface="+mj-lt"/>
              </a:rPr>
              <a:t>određuje </a:t>
            </a:r>
            <a:r>
              <a:rPr lang="hr-HR" sz="2400" dirty="0">
                <a:solidFill>
                  <a:srgbClr val="54A20E"/>
                </a:solidFill>
                <a:latin typeface="+mj-lt"/>
              </a:rPr>
              <a:t>kvalitetu ekstrakta, </a:t>
            </a:r>
            <a:endParaRPr lang="hr-HR" sz="2400" dirty="0" smtClean="0">
              <a:solidFill>
                <a:srgbClr val="54A20E"/>
              </a:solidFill>
              <a:latin typeface="+mj-lt"/>
            </a:endParaRPr>
          </a:p>
          <a:p>
            <a:pPr eaLnBrk="1" hangingPunct="1">
              <a:lnSpc>
                <a:spcPct val="130000"/>
              </a:lnSpc>
            </a:pPr>
            <a:r>
              <a:rPr lang="hr-HR" altLang="sr-Latn-RS" sz="2400" dirty="0" smtClean="0">
                <a:solidFill>
                  <a:srgbClr val="54A20E"/>
                </a:solidFill>
                <a:latin typeface="+mj-lt"/>
              </a:rPr>
              <a:t>Koncentracija kod domaćih samoniklih biljaka: </a:t>
            </a:r>
            <a:r>
              <a:rPr lang="hr-HR" altLang="sr-Latn-RS" sz="2400" dirty="0">
                <a:solidFill>
                  <a:srgbClr val="54A20E"/>
                </a:solidFill>
                <a:latin typeface="+mj-lt"/>
              </a:rPr>
              <a:t>od </a:t>
            </a: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0.3 </a:t>
            </a:r>
            <a:r>
              <a:rPr lang="hr-HR" altLang="sr-Latn-RS" sz="2400" b="1" dirty="0">
                <a:solidFill>
                  <a:srgbClr val="54A20E"/>
                </a:solidFill>
                <a:latin typeface="+mj-lt"/>
              </a:rPr>
              <a:t>do 1.3 </a:t>
            </a: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%</a:t>
            </a:r>
            <a:endParaRPr lang="hr-HR" altLang="sr-Latn-RS" sz="2400" dirty="0">
              <a:solidFill>
                <a:srgbClr val="54A20E"/>
              </a:solidFill>
              <a:latin typeface="+mj-lt"/>
            </a:endParaRPr>
          </a:p>
          <a:p>
            <a:pPr eaLnBrk="1" hangingPunct="1">
              <a:lnSpc>
                <a:spcPct val="130000"/>
              </a:lnSpc>
            </a:pPr>
            <a:r>
              <a:rPr lang="hr-HR" altLang="sr-Latn-RS" sz="2400" dirty="0">
                <a:solidFill>
                  <a:srgbClr val="54A20E"/>
                </a:solidFill>
                <a:latin typeface="+mj-lt"/>
              </a:rPr>
              <a:t>oplemenjivanjem stvoreni </a:t>
            </a:r>
            <a:r>
              <a:rPr lang="hr-HR" altLang="sr-Latn-RS" sz="2400" dirty="0" err="1">
                <a:solidFill>
                  <a:srgbClr val="54A20E"/>
                </a:solidFill>
                <a:latin typeface="+mj-lt"/>
              </a:rPr>
              <a:t>kultivari</a:t>
            </a:r>
            <a:r>
              <a:rPr lang="hr-HR" altLang="sr-Latn-RS" sz="2400" dirty="0">
                <a:solidFill>
                  <a:srgbClr val="54A20E"/>
                </a:solidFill>
                <a:latin typeface="+mj-lt"/>
              </a:rPr>
              <a:t> sa sadržajem </a:t>
            </a:r>
            <a:r>
              <a:rPr lang="hr-HR" altLang="sr-Latn-RS" sz="2400" dirty="0" err="1">
                <a:solidFill>
                  <a:srgbClr val="54A20E"/>
                </a:solidFill>
                <a:latin typeface="+mj-lt"/>
              </a:rPr>
              <a:t>piretrina</a:t>
            </a:r>
            <a:r>
              <a:rPr lang="hr-HR" altLang="sr-Latn-RS" sz="2400" dirty="0">
                <a:solidFill>
                  <a:srgbClr val="54A20E"/>
                </a:solidFill>
                <a:latin typeface="+mj-lt"/>
              </a:rPr>
              <a:t> od </a:t>
            </a:r>
            <a:r>
              <a:rPr lang="hr-HR" altLang="sr-Latn-RS" sz="2400" b="1" dirty="0">
                <a:solidFill>
                  <a:srgbClr val="54A20E"/>
                </a:solidFill>
                <a:latin typeface="+mj-lt"/>
              </a:rPr>
              <a:t>2.5 do 3.0 </a:t>
            </a: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%</a:t>
            </a:r>
            <a:endParaRPr lang="hr-HR" altLang="sr-Latn-RS" sz="2400" b="1" dirty="0">
              <a:solidFill>
                <a:srgbClr val="54A20E"/>
              </a:solidFill>
              <a:latin typeface="+mj-lt"/>
            </a:endParaRPr>
          </a:p>
        </p:txBody>
      </p:sp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879911" y="3789040"/>
            <a:ext cx="7200900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hr-HR" altLang="sr-Latn-RS" sz="2400" dirty="0">
                <a:solidFill>
                  <a:srgbClr val="54A20E"/>
                </a:solidFill>
                <a:latin typeface="+mj-lt"/>
              </a:rPr>
              <a:t>najviše </a:t>
            </a:r>
            <a:r>
              <a:rPr lang="hr-HR" altLang="sr-Latn-RS" sz="2400" dirty="0" smtClean="0">
                <a:solidFill>
                  <a:srgbClr val="54A20E"/>
                </a:solidFill>
                <a:latin typeface="+mj-lt"/>
              </a:rPr>
              <a:t>ga se nalazi u </a:t>
            </a:r>
            <a:r>
              <a:rPr lang="hr-HR" altLang="sr-Latn-RS" sz="2400" b="1" dirty="0">
                <a:solidFill>
                  <a:srgbClr val="54A20E"/>
                </a:solidFill>
                <a:latin typeface="+mj-lt"/>
              </a:rPr>
              <a:t>cvjetnim glavicama</a:t>
            </a:r>
            <a:r>
              <a:rPr lang="hr-HR" altLang="sr-Latn-RS" sz="2400" dirty="0">
                <a:solidFill>
                  <a:srgbClr val="54A20E"/>
                </a:solidFill>
                <a:latin typeface="+mj-lt"/>
              </a:rPr>
              <a:t>, </a:t>
            </a:r>
            <a:r>
              <a:rPr lang="hr-HR" altLang="sr-Latn-RS" sz="2400" dirty="0" smtClean="0">
                <a:solidFill>
                  <a:srgbClr val="54A20E"/>
                </a:solidFill>
                <a:latin typeface="+mj-lt"/>
              </a:rPr>
              <a:t>dok je u </a:t>
            </a:r>
            <a:r>
              <a:rPr lang="hr-HR" altLang="sr-Latn-RS" sz="2400" dirty="0">
                <a:solidFill>
                  <a:srgbClr val="54A20E"/>
                </a:solidFill>
                <a:latin typeface="+mj-lt"/>
              </a:rPr>
              <a:t>ostalim biljnim dijelovima u </a:t>
            </a:r>
            <a:r>
              <a:rPr lang="hr-HR" altLang="sr-Latn-RS" sz="2400" dirty="0" smtClean="0">
                <a:solidFill>
                  <a:srgbClr val="54A20E"/>
                </a:solidFill>
                <a:latin typeface="+mj-lt"/>
              </a:rPr>
              <a:t>tragovima</a:t>
            </a:r>
          </a:p>
          <a:p>
            <a:pPr eaLnBrk="1" hangingPunct="1">
              <a:lnSpc>
                <a:spcPct val="130000"/>
              </a:lnSpc>
            </a:pPr>
            <a:endParaRPr lang="hr-HR" altLang="sr-Latn-RS" sz="2400" b="1" dirty="0">
              <a:solidFill>
                <a:srgbClr val="54A20E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r-HR" sz="2400" b="1" dirty="0" smtClean="0">
                <a:solidFill>
                  <a:srgbClr val="54A20E"/>
                </a:solidFill>
                <a:latin typeface="+mj-lt"/>
              </a:rPr>
              <a:t>Koncentracija </a:t>
            </a:r>
            <a:r>
              <a:rPr lang="hr-HR" sz="2400" b="1" dirty="0" err="1" smtClean="0">
                <a:solidFill>
                  <a:srgbClr val="54A20E"/>
                </a:solidFill>
                <a:latin typeface="+mj-lt"/>
              </a:rPr>
              <a:t>piretrina</a:t>
            </a:r>
            <a:r>
              <a:rPr lang="hr-HR" sz="2400" b="1" dirty="0" smtClean="0">
                <a:solidFill>
                  <a:srgbClr val="54A20E"/>
                </a:solidFill>
                <a:latin typeface="+mj-lt"/>
              </a:rPr>
              <a:t> ovisi o: </a:t>
            </a:r>
            <a:r>
              <a:rPr lang="hr-HR" sz="2400" dirty="0" smtClean="0">
                <a:solidFill>
                  <a:srgbClr val="54A20E"/>
                </a:solidFill>
                <a:latin typeface="+mj-lt"/>
              </a:rPr>
              <a:t>genotipu, zrelosti cvjetova, vremenu berbe, metodi sušenja, klimi, uvjeti </a:t>
            </a:r>
            <a:r>
              <a:rPr lang="hr-HR" sz="2400" dirty="0">
                <a:solidFill>
                  <a:srgbClr val="54A20E"/>
                </a:solidFill>
                <a:latin typeface="+mj-lt"/>
              </a:rPr>
              <a:t>čuvanja u skladištima</a:t>
            </a:r>
          </a:p>
          <a:p>
            <a:pPr eaLnBrk="1" hangingPunct="1">
              <a:lnSpc>
                <a:spcPct val="130000"/>
              </a:lnSpc>
            </a:pPr>
            <a:endParaRPr lang="hr-HR" altLang="sr-Latn-RS" sz="2400" dirty="0">
              <a:solidFill>
                <a:srgbClr val="54A20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0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96752"/>
            <a:ext cx="5334000" cy="4598640"/>
          </a:xfrm>
        </p:spPr>
        <p:txBody>
          <a:bodyPr/>
          <a:lstStyle/>
          <a:p>
            <a:pPr>
              <a:buFontTx/>
              <a:buChar char="-"/>
            </a:pPr>
            <a:r>
              <a:rPr lang="hr-HR" altLang="sr-Latn-RS" sz="2200" b="1" dirty="0">
                <a:solidFill>
                  <a:srgbClr val="9B1591"/>
                </a:solidFill>
              </a:rPr>
              <a:t>1840. </a:t>
            </a:r>
            <a:r>
              <a:rPr lang="hr-HR" altLang="sr-Latn-RS" sz="2200" b="1" dirty="0">
                <a:solidFill>
                  <a:srgbClr val="54A20E"/>
                </a:solidFill>
              </a:rPr>
              <a:t>godine dubrovački ljekarnik Antun </a:t>
            </a:r>
            <a:r>
              <a:rPr lang="hr-HR" altLang="sr-Latn-RS" sz="2200" b="1" dirty="0" err="1">
                <a:solidFill>
                  <a:srgbClr val="54A20E"/>
                </a:solidFill>
              </a:rPr>
              <a:t>Drobac</a:t>
            </a:r>
            <a:r>
              <a:rPr lang="hr-HR" altLang="sr-Latn-RS" sz="2200" b="1" dirty="0">
                <a:solidFill>
                  <a:srgbClr val="54A20E"/>
                </a:solidFill>
              </a:rPr>
              <a:t> (1810-1882) otkriva njegovu insekticidnu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moć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hr-HR" altLang="sr-Latn-RS" sz="2200" b="1" dirty="0" smtClean="0">
              <a:solidFill>
                <a:srgbClr val="54A20E"/>
              </a:solidFill>
            </a:endParaRPr>
          </a:p>
          <a:p>
            <a:pPr eaLnBrk="1" hangingPunct="1">
              <a:buFontTx/>
              <a:buChar char="-"/>
            </a:pPr>
            <a:r>
              <a:rPr lang="hr-HR" altLang="sr-Latn-RS" sz="2200" b="1" dirty="0" smtClean="0">
                <a:solidFill>
                  <a:srgbClr val="9B1591"/>
                </a:solidFill>
              </a:rPr>
              <a:t>oko 1854.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godine započinje uzgoj u okolici Dubrovnika, a kasnije i u ostalim dijelovima Dalmacije</a:t>
            </a:r>
          </a:p>
          <a:p>
            <a:pPr eaLnBrk="1" hangingPunct="1">
              <a:buFontTx/>
              <a:buChar char="-"/>
            </a:pPr>
            <a:endParaRPr lang="hr-HR" altLang="sr-Latn-RS" sz="2200" b="1" dirty="0">
              <a:solidFill>
                <a:srgbClr val="54A20E"/>
              </a:solidFill>
            </a:endParaRPr>
          </a:p>
          <a:p>
            <a:pPr>
              <a:buFontTx/>
              <a:buChar char="-"/>
            </a:pPr>
            <a:r>
              <a:rPr lang="hr-HR" altLang="sr-Latn-RS" sz="2000" b="1" dirty="0">
                <a:solidFill>
                  <a:srgbClr val="54A20E"/>
                </a:solidFill>
                <a:latin typeface="Comic Sans MS" pitchFamily="66" charset="0"/>
              </a:rPr>
              <a:t>potisnuo je perzijske vrste </a:t>
            </a:r>
          </a:p>
          <a:p>
            <a:pPr eaLnBrk="1" hangingPunct="1">
              <a:buFontTx/>
              <a:buChar char="-"/>
            </a:pPr>
            <a:endParaRPr lang="hr-HR" altLang="sr-Latn-RS" sz="2200" b="1" dirty="0" smtClean="0">
              <a:solidFill>
                <a:srgbClr val="54A20E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hr-HR" altLang="sr-Latn-RS" sz="2200" b="1" dirty="0" smtClean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altLang="sr-Latn-RS" sz="2200" b="1" dirty="0" smtClean="0">
              <a:solidFill>
                <a:srgbClr val="336600"/>
              </a:solidFill>
            </a:endParaRPr>
          </a:p>
        </p:txBody>
      </p:sp>
      <p:pic>
        <p:nvPicPr>
          <p:cNvPr id="16388" name="Picture 6" descr="Tanacetum cinerariifoliu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219200"/>
            <a:ext cx="3036888" cy="4525963"/>
          </a:xfrm>
          <a:ln w="285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13" y="72008"/>
            <a:ext cx="1465783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72008"/>
            <a:ext cx="4608512" cy="764704"/>
          </a:xfrm>
        </p:spPr>
        <p:txBody>
          <a:bodyPr>
            <a:normAutofit/>
          </a:bodyPr>
          <a:lstStyle/>
          <a:p>
            <a:pPr algn="l"/>
            <a:r>
              <a:rPr lang="hr-HR" sz="3400" b="1" dirty="0" smtClean="0">
                <a:solidFill>
                  <a:srgbClr val="54A20E"/>
                </a:solidFill>
              </a:rPr>
              <a:t>Povijest buhača</a:t>
            </a:r>
            <a:endParaRPr lang="hr-HR" sz="3400" b="1" dirty="0">
              <a:solidFill>
                <a:srgbClr val="54A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="" xmlns:a16="http://schemas.microsoft.com/office/drawing/2014/main" id="{010AB73C-1103-4684-8A78-5CE722A2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6165"/>
            <a:ext cx="8610600" cy="5745163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prahom buhača posipale su se pukotine u podu, zidovi, postelje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hr-HR" altLang="sr-Latn-RS" sz="1000" b="1" dirty="0">
              <a:solidFill>
                <a:srgbClr val="54A20E"/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paljenje na žaru palio se prah protiv buha (</a:t>
            </a:r>
            <a:r>
              <a:rPr lang="hr-HR" altLang="sr-Latn-RS" sz="2200" b="1" i="1" dirty="0" err="1">
                <a:solidFill>
                  <a:srgbClr val="54A20E"/>
                </a:solidFill>
              </a:rPr>
              <a:t>lizike</a:t>
            </a:r>
            <a:r>
              <a:rPr lang="hr-HR" altLang="sr-Latn-RS" sz="2200" b="1" dirty="0">
                <a:solidFill>
                  <a:srgbClr val="54A20E"/>
                </a:solidFill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hr-HR" altLang="sr-Latn-RS" sz="1000" b="1" dirty="0">
              <a:solidFill>
                <a:srgbClr val="54A20E"/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buhačeve svijeće kao repelent protiv komaraca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hr-HR" altLang="sr-Latn-RS" sz="1000" b="1" dirty="0">
              <a:solidFill>
                <a:srgbClr val="54A20E"/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tinkture s alkoholom i eteričnim uljima za mazanje tijela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hr-HR" altLang="sr-Latn-RS" sz="1000" b="1" dirty="0">
              <a:solidFill>
                <a:srgbClr val="54A20E"/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korištenje u kožarama i suknarama za posipavanje koža i tkanina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hr-HR" altLang="sr-Latn-RS" sz="1000" b="1" dirty="0">
              <a:solidFill>
                <a:srgbClr val="54A20E"/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u poljoprivredi za zaštitu bilja kao otopina i buhačev sapun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hr-HR" altLang="sr-Latn-RS" sz="1000" b="1" dirty="0">
              <a:solidFill>
                <a:srgbClr val="54A20E"/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u narodnoj medicini protiv crijevnih nametnika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altLang="sr-Latn-RS" sz="1000" b="1" dirty="0">
              <a:solidFill>
                <a:srgbClr val="54A20E"/>
              </a:solidFill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prašenje stoke</a:t>
            </a:r>
          </a:p>
        </p:txBody>
      </p:sp>
      <p:pic>
        <p:nvPicPr>
          <p:cNvPr id="17411" name="Picture 9" descr="http://media-cache-ak0.pinimg.com/236x/29/99/11/29991150c128a96d79988c7e7c04cd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21163"/>
            <a:ext cx="2247900" cy="2247900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2008"/>
            <a:ext cx="1465783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7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2400" y="886171"/>
            <a:ext cx="8991600" cy="38258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hr-HR" altLang="sr-Latn-RS" sz="2400" b="1" dirty="0" smtClean="0">
                <a:solidFill>
                  <a:srgbClr val="FF6600"/>
                </a:solidFill>
              </a:rPr>
              <a:t>- </a:t>
            </a:r>
            <a:r>
              <a:rPr lang="hr-HR" altLang="sr-Latn-RS" sz="2400" b="1" dirty="0" smtClean="0">
                <a:solidFill>
                  <a:srgbClr val="9B1591"/>
                </a:solidFill>
              </a:rPr>
              <a:t>1924. </a:t>
            </a:r>
            <a:r>
              <a:rPr lang="hr-HR" altLang="sr-Latn-RS" sz="2400" b="1" dirty="0" err="1" smtClean="0">
                <a:solidFill>
                  <a:srgbClr val="9B1591"/>
                </a:solidFill>
              </a:rPr>
              <a:t>Staudinger</a:t>
            </a:r>
            <a:r>
              <a:rPr lang="hr-HR" altLang="sr-Latn-RS" sz="2400" b="1" dirty="0" smtClean="0">
                <a:solidFill>
                  <a:srgbClr val="9B1591"/>
                </a:solidFill>
              </a:rPr>
              <a:t> i Ružička </a:t>
            </a:r>
            <a:r>
              <a:rPr lang="hr-HR" altLang="sr-Latn-RS" sz="2400" b="1" dirty="0" smtClean="0">
                <a:solidFill>
                  <a:srgbClr val="54A20E"/>
                </a:solidFill>
              </a:rPr>
              <a:t>– identifikacija aktivnih sastavnica </a:t>
            </a:r>
            <a:r>
              <a:rPr lang="hr-HR" altLang="sr-Latn-RS" sz="2400" b="1" dirty="0" err="1" smtClean="0">
                <a:solidFill>
                  <a:srgbClr val="54A20E"/>
                </a:solidFill>
              </a:rPr>
              <a:t>piretrina</a:t>
            </a:r>
            <a:r>
              <a:rPr lang="hr-HR" altLang="sr-Latn-RS" sz="2400" b="1" dirty="0" smtClean="0">
                <a:solidFill>
                  <a:srgbClr val="54A20E"/>
                </a:solidFill>
              </a:rPr>
              <a:t> I i II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altLang="sr-Latn-RS" sz="2200" b="1" dirty="0" smtClean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altLang="sr-Latn-RS" sz="2200" b="1" dirty="0" smtClean="0">
              <a:solidFill>
                <a:srgbClr val="336600"/>
              </a:solidFill>
            </a:endParaRPr>
          </a:p>
          <a:p>
            <a:endParaRPr lang="hr-HR" altLang="sr-Latn-RS" sz="2200" b="1" dirty="0" smtClean="0">
              <a:solidFill>
                <a:srgbClr val="336600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6" y="1808785"/>
            <a:ext cx="2570163" cy="3598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6">
            <a:extLst>
              <a:ext uri="{FF2B5EF4-FFF2-40B4-BE49-F238E27FC236}">
                <a16:creationId xmlns="" xmlns:a16="http://schemas.microsoft.com/office/drawing/2014/main" id="{2D9A39C3-CCB9-4C3A-8E02-E6D58831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15" y="1516311"/>
            <a:ext cx="6324600" cy="39518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hr-HR" sz="2200" b="1" dirty="0">
                <a:solidFill>
                  <a:srgbClr val="9B15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1945.</a:t>
            </a:r>
            <a:r>
              <a:rPr lang="hr-HR" sz="2200" b="1" dirty="0">
                <a:solidFill>
                  <a:srgbClr val="9B1591"/>
                </a:solidFill>
                <a:latin typeface="Calibri" panose="020F0502020204030204" pitchFamily="34" charset="0"/>
              </a:rPr>
              <a:t> </a:t>
            </a: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otkrivena kemijska struktura </a:t>
            </a:r>
            <a:r>
              <a:rPr lang="hr-HR" sz="2200" b="1" dirty="0" err="1">
                <a:solidFill>
                  <a:srgbClr val="54A20E"/>
                </a:solidFill>
                <a:latin typeface="Calibri" panose="020F0502020204030204" pitchFamily="34" charset="0"/>
              </a:rPr>
              <a:t>cinerina</a:t>
            </a: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 I i II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hr-HR" sz="2200" b="1" dirty="0">
                <a:solidFill>
                  <a:srgbClr val="9B15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1966.</a:t>
            </a:r>
            <a:r>
              <a:rPr lang="hr-HR" sz="2200" b="1" dirty="0">
                <a:solidFill>
                  <a:srgbClr val="9B1591"/>
                </a:solidFill>
                <a:latin typeface="Calibri" panose="020F0502020204030204" pitchFamily="34" charset="0"/>
              </a:rPr>
              <a:t> </a:t>
            </a: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kemijska struktura </a:t>
            </a:r>
            <a:r>
              <a:rPr lang="hr-HR" sz="2200" b="1" dirty="0" err="1">
                <a:solidFill>
                  <a:srgbClr val="54A20E"/>
                </a:solidFill>
                <a:latin typeface="Calibri" panose="020F0502020204030204" pitchFamily="34" charset="0"/>
              </a:rPr>
              <a:t>jasmolin</a:t>
            </a: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 I i II </a:t>
            </a:r>
          </a:p>
          <a:p>
            <a:pPr eaLnBrk="1" hangingPunct="1">
              <a:defRPr/>
            </a:pPr>
            <a:endParaRPr lang="hr-HR" sz="2200" b="1" dirty="0">
              <a:solidFill>
                <a:srgbClr val="54A20E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 temeljem ovih otkrića </a:t>
            </a:r>
            <a:r>
              <a:rPr lang="hr-HR" sz="2200" b="1" dirty="0">
                <a:solidFill>
                  <a:srgbClr val="9B1591"/>
                </a:solidFill>
                <a:latin typeface="Calibri" panose="020F0502020204030204" pitchFamily="34" charset="0"/>
              </a:rPr>
              <a:t>70-tih i 80-tih godina 20.    </a:t>
            </a:r>
          </a:p>
          <a:p>
            <a:pPr eaLnBrk="1" hangingPunct="1">
              <a:defRPr/>
            </a:pP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  stoljeća sintetizirani su </a:t>
            </a:r>
            <a:r>
              <a:rPr lang="hr-HR" sz="2200" b="1" dirty="0">
                <a:solidFill>
                  <a:srgbClr val="9B159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PIRETROIDI  </a:t>
            </a:r>
            <a:r>
              <a:rPr lang="hr-HR" sz="2200" b="1" dirty="0">
                <a:solidFill>
                  <a:srgbClr val="54A2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 </a:t>
            </a: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     - slične kemijske strukture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     - stabilniji na svjetlu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     - za razliku od </a:t>
            </a:r>
            <a:r>
              <a:rPr lang="hr-HR" sz="2200" b="1" dirty="0" err="1">
                <a:solidFill>
                  <a:srgbClr val="54A20E"/>
                </a:solidFill>
                <a:latin typeface="Calibri" panose="020F0502020204030204" pitchFamily="34" charset="0"/>
              </a:rPr>
              <a:t>piretrina</a:t>
            </a: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 daleko više toksični za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hr-HR" sz="2200" b="1" dirty="0">
                <a:solidFill>
                  <a:srgbClr val="54A20E"/>
                </a:solidFill>
                <a:latin typeface="Calibri" panose="020F0502020204030204" pitchFamily="34" charset="0"/>
              </a:rPr>
              <a:t>       ljude i toplokrvne životinje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2008"/>
            <a:ext cx="1465783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1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B1821D-979F-43A4-A154-C35A165C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81000"/>
            <a:ext cx="8359080" cy="636036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hr-HR" altLang="sr-Latn-RS" sz="2400" b="1" dirty="0" smtClean="0">
                <a:solidFill>
                  <a:srgbClr val="9B1591"/>
                </a:solidFill>
              </a:rPr>
              <a:t>Izvoz u Europu i SAD</a:t>
            </a:r>
          </a:p>
          <a:p>
            <a:pPr marL="0" indent="0" eaLnBrk="1" hangingPunct="1">
              <a:buNone/>
              <a:defRPr/>
            </a:pPr>
            <a:endParaRPr lang="hr-HR" altLang="sr-Latn-RS" sz="2400" b="1" dirty="0" smtClean="0">
              <a:solidFill>
                <a:srgbClr val="9B159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2200" b="1" dirty="0" smtClean="0">
                <a:solidFill>
                  <a:srgbClr val="9B1591"/>
                </a:solidFill>
              </a:rPr>
              <a:t>„</a:t>
            </a:r>
            <a:r>
              <a:rPr lang="hr-HR" altLang="sr-Latn-RS" sz="2200" b="1" i="1" dirty="0" err="1">
                <a:solidFill>
                  <a:srgbClr val="9B1591"/>
                </a:solidFill>
              </a:rPr>
              <a:t>Flores</a:t>
            </a:r>
            <a:r>
              <a:rPr lang="hr-HR" altLang="sr-Latn-RS" sz="2200" b="1" i="1" dirty="0">
                <a:solidFill>
                  <a:srgbClr val="9B1591"/>
                </a:solidFill>
              </a:rPr>
              <a:t> </a:t>
            </a:r>
            <a:r>
              <a:rPr lang="hr-HR" altLang="sr-Latn-RS" sz="2200" b="1" i="1" dirty="0" err="1">
                <a:solidFill>
                  <a:srgbClr val="9B1591"/>
                </a:solidFill>
              </a:rPr>
              <a:t>Crisanthemi</a:t>
            </a:r>
            <a:r>
              <a:rPr lang="hr-HR" altLang="sr-Latn-RS" sz="2200" b="1" dirty="0">
                <a:solidFill>
                  <a:srgbClr val="9B1591"/>
                </a:solidFill>
              </a:rPr>
              <a:t>“ </a:t>
            </a:r>
            <a:r>
              <a:rPr lang="hr-HR" altLang="sr-Latn-RS" sz="2200" b="1" dirty="0">
                <a:solidFill>
                  <a:srgbClr val="336600"/>
                </a:solidFill>
              </a:rPr>
              <a:t>- </a:t>
            </a:r>
            <a:r>
              <a:rPr lang="hr-HR" altLang="sr-Latn-RS" sz="2200" b="1" dirty="0">
                <a:solidFill>
                  <a:srgbClr val="54A20E"/>
                </a:solidFill>
              </a:rPr>
              <a:t>prah dalmatinskog buhača korišten u suzbijanju komaraca i ušiju na ljudima, prodavan po europskim ljekarnama </a:t>
            </a:r>
            <a:endParaRPr lang="hr-HR" altLang="sr-Latn-RS" sz="2200" b="1" dirty="0" smtClean="0">
              <a:solidFill>
                <a:srgbClr val="54A20E"/>
              </a:solidFill>
            </a:endParaRPr>
          </a:p>
          <a:p>
            <a:pPr marL="0" indent="0" eaLnBrk="1" hangingPunct="1">
              <a:buNone/>
              <a:defRPr/>
            </a:pPr>
            <a:endParaRPr lang="hr-HR" altLang="sr-Latn-RS" sz="2200" b="1" dirty="0">
              <a:solidFill>
                <a:srgbClr val="54A20E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2200" b="1" dirty="0" smtClean="0">
                <a:solidFill>
                  <a:srgbClr val="54A20E"/>
                </a:solidFill>
              </a:rPr>
              <a:t>Od </a:t>
            </a:r>
            <a:r>
              <a:rPr lang="hr-HR" altLang="sr-Latn-RS" sz="2200" b="1" dirty="0">
                <a:solidFill>
                  <a:srgbClr val="9B1591"/>
                </a:solidFill>
              </a:rPr>
              <a:t>1885. </a:t>
            </a:r>
            <a:r>
              <a:rPr lang="hr-HR" altLang="sr-Latn-RS" sz="2200" b="1" dirty="0">
                <a:solidFill>
                  <a:srgbClr val="54A20E"/>
                </a:solidFill>
              </a:rPr>
              <a:t>godine osušeni cvjetovi su se izvozili i u SAD</a:t>
            </a:r>
          </a:p>
          <a:p>
            <a:pPr eaLnBrk="1" hangingPunct="1">
              <a:buFontTx/>
              <a:buNone/>
              <a:defRPr/>
            </a:pPr>
            <a:endParaRPr lang="hr-HR" altLang="sr-Latn-RS" sz="2200" b="1" dirty="0">
              <a:solidFill>
                <a:srgbClr val="54A20E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hr-HR" altLang="sr-Latn-RS" sz="2200" b="1" dirty="0" smtClean="0">
                <a:solidFill>
                  <a:srgbClr val="9B1591"/>
                </a:solidFill>
              </a:rPr>
              <a:t>1910</a:t>
            </a:r>
            <a:r>
              <a:rPr lang="hr-HR" altLang="sr-Latn-RS" sz="2200" b="1" dirty="0">
                <a:solidFill>
                  <a:srgbClr val="9B1591"/>
                </a:solidFill>
              </a:rPr>
              <a:t>. do 1930. godine </a:t>
            </a:r>
            <a:r>
              <a:rPr lang="hr-HR" altLang="sr-Latn-RS" sz="2200" b="1" dirty="0">
                <a:solidFill>
                  <a:srgbClr val="54A20E"/>
                </a:solidFill>
              </a:rPr>
              <a:t>- najveća proizvodnja buhača kod nas  </a:t>
            </a:r>
          </a:p>
          <a:p>
            <a:pPr eaLnBrk="1" hangingPunct="1">
              <a:buFontTx/>
              <a:buNone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     filoksera - </a:t>
            </a:r>
            <a:r>
              <a:rPr lang="hr-HR" altLang="sr-Latn-RS" sz="2200" b="1" dirty="0">
                <a:solidFill>
                  <a:srgbClr val="9B1591"/>
                </a:solidFill>
              </a:rPr>
              <a:t>VINSKA </a:t>
            </a:r>
            <a:r>
              <a:rPr lang="hr-HR" altLang="sr-Latn-RS" sz="2200" b="1" dirty="0" smtClean="0">
                <a:solidFill>
                  <a:srgbClr val="9B1591"/>
                </a:solidFill>
              </a:rPr>
              <a:t>KRIZA</a:t>
            </a:r>
          </a:p>
          <a:p>
            <a:pPr eaLnBrk="1" hangingPunct="1">
              <a:buFontTx/>
              <a:buNone/>
              <a:defRPr/>
            </a:pPr>
            <a:endParaRPr lang="hr-HR" altLang="sr-Latn-RS" sz="2200" b="1" dirty="0" smtClean="0">
              <a:solidFill>
                <a:srgbClr val="9B159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hr-HR" altLang="sr-Latn-RS" sz="2200" b="1" dirty="0" smtClean="0">
                <a:solidFill>
                  <a:srgbClr val="54A20E"/>
                </a:solidFill>
              </a:rPr>
              <a:t>Buhač </a:t>
            </a:r>
            <a:r>
              <a:rPr lang="hr-HR" altLang="sr-Latn-RS" sz="2200" b="1" dirty="0">
                <a:solidFill>
                  <a:srgbClr val="54A20E"/>
                </a:solidFill>
              </a:rPr>
              <a:t>jedina poljoprivredna kultura koja  se isplatila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uzgajati uz preporuku </a:t>
            </a:r>
            <a:r>
              <a:rPr lang="hr-HR" altLang="sr-Latn-RS" sz="2200" b="1" dirty="0">
                <a:solidFill>
                  <a:srgbClr val="54A20E"/>
                </a:solidFill>
              </a:rPr>
              <a:t>da se sije u zapuštenim vinogradima</a:t>
            </a:r>
          </a:p>
          <a:p>
            <a:pPr eaLnBrk="1" hangingPunct="1">
              <a:buFontTx/>
              <a:buNone/>
              <a:defRPr/>
            </a:pPr>
            <a:endParaRPr lang="hr-HR" altLang="sr-Latn-RS" sz="2200" b="1" dirty="0">
              <a:solidFill>
                <a:srgbClr val="54A20E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U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zgoj </a:t>
            </a:r>
            <a:r>
              <a:rPr lang="hr-HR" altLang="sr-Latn-RS" sz="2200" b="1" dirty="0">
                <a:solidFill>
                  <a:srgbClr val="54A20E"/>
                </a:solidFill>
              </a:rPr>
              <a:t>na površini od 2 100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ha u okolici </a:t>
            </a:r>
            <a:r>
              <a:rPr lang="hr-HR" altLang="sr-Latn-RS" sz="2200" b="1" dirty="0">
                <a:solidFill>
                  <a:srgbClr val="54A20E"/>
                </a:solidFill>
              </a:rPr>
              <a:t>Šibenika, Splita, Hvara i Dubrovnika, Zadra, </a:t>
            </a:r>
            <a:r>
              <a:rPr lang="hr-HR" altLang="sr-Latn-RS" sz="2200" b="1" dirty="0" err="1">
                <a:solidFill>
                  <a:srgbClr val="54A20E"/>
                </a:solidFill>
              </a:rPr>
              <a:t>Preka</a:t>
            </a:r>
            <a:r>
              <a:rPr lang="hr-HR" altLang="sr-Latn-RS" sz="2200" b="1" dirty="0">
                <a:solidFill>
                  <a:srgbClr val="54A20E"/>
                </a:solidFill>
              </a:rPr>
              <a:t> i Biograda</a:t>
            </a:r>
          </a:p>
          <a:p>
            <a:pPr eaLnBrk="1" hangingPunct="1">
              <a:buFontTx/>
              <a:buChar char="-"/>
              <a:defRPr/>
            </a:pPr>
            <a:endParaRPr lang="hr-HR" altLang="sr-Latn-RS" sz="1000" b="1" dirty="0">
              <a:solidFill>
                <a:srgbClr val="54A20E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U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 </a:t>
            </a:r>
            <a:r>
              <a:rPr lang="hr-HR" altLang="sr-Latn-RS" sz="2200" b="1" dirty="0">
                <a:solidFill>
                  <a:srgbClr val="54A20E"/>
                </a:solidFill>
              </a:rPr>
              <a:t>manjoj mjeri u Makarskoj, na Braču, Korčuli i Dalmatinskoj zagori</a:t>
            </a:r>
          </a:p>
          <a:p>
            <a:pPr eaLnBrk="1" hangingPunct="1">
              <a:buFontTx/>
              <a:buNone/>
              <a:defRPr/>
            </a:pPr>
            <a:endParaRPr lang="hr-HR" altLang="sr-Latn-RS" sz="2200" b="1" dirty="0">
              <a:solidFill>
                <a:srgbClr val="336600"/>
              </a:solidFill>
            </a:endParaRPr>
          </a:p>
          <a:p>
            <a:pPr marL="0" indent="0">
              <a:buFontTx/>
              <a:buNone/>
              <a:defRPr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8813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FD41E7-4519-4009-8C04-6F9DD53C5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60648"/>
            <a:ext cx="6048672" cy="57843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altLang="sr-Latn-RS" sz="2200" b="1" dirty="0">
              <a:solidFill>
                <a:srgbClr val="54A20E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B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raća </a:t>
            </a:r>
            <a:r>
              <a:rPr lang="hr-HR" altLang="sr-Latn-RS" sz="2200" b="1" dirty="0">
                <a:solidFill>
                  <a:srgbClr val="54A20E"/>
                </a:solidFill>
              </a:rPr>
              <a:t>Sinčić, sa Supetra na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Braču proizvodili prah </a:t>
            </a:r>
            <a:r>
              <a:rPr lang="hr-HR" altLang="sr-Latn-RS" sz="2200" b="1" dirty="0">
                <a:solidFill>
                  <a:srgbClr val="54A20E"/>
                </a:solidFill>
              </a:rPr>
              <a:t>od smrvljenih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cvjetnih </a:t>
            </a:r>
            <a:r>
              <a:rPr lang="hr-HR" altLang="sr-Latn-RS" sz="2200" b="1" dirty="0">
                <a:solidFill>
                  <a:srgbClr val="54A20E"/>
                </a:solidFill>
              </a:rPr>
              <a:t>glavica pod trgovačkim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nazivom </a:t>
            </a:r>
            <a:r>
              <a:rPr lang="hr-HR" altLang="sr-Latn-RS" sz="2200" b="1" i="1" dirty="0" err="1" smtClean="0">
                <a:solidFill>
                  <a:srgbClr val="9B1591"/>
                </a:solidFill>
              </a:rPr>
              <a:t>Tanatoxin</a:t>
            </a:r>
            <a:endParaRPr lang="hr-HR" altLang="sr-Latn-RS" sz="2200" b="1" dirty="0" smtClean="0">
              <a:solidFill>
                <a:srgbClr val="9B1591"/>
              </a:solidFill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2200" b="1" dirty="0">
              <a:solidFill>
                <a:srgbClr val="54A20E"/>
              </a:solidFill>
            </a:endParaRPr>
          </a:p>
          <a:p>
            <a:pPr marL="0" indent="0">
              <a:buFontTx/>
              <a:buNone/>
              <a:defRPr/>
            </a:pPr>
            <a:endParaRPr lang="hr-HR" sz="1000" b="1" dirty="0">
              <a:solidFill>
                <a:srgbClr val="54A20E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r-HR" altLang="sr-Latn-RS" sz="2200" b="1" dirty="0">
                <a:solidFill>
                  <a:srgbClr val="9B1591"/>
                </a:solidFill>
              </a:rPr>
              <a:t>O</a:t>
            </a:r>
            <a:r>
              <a:rPr lang="hr-HR" altLang="sr-Latn-RS" sz="2200" b="1" dirty="0" smtClean="0">
                <a:solidFill>
                  <a:srgbClr val="9B1591"/>
                </a:solidFill>
              </a:rPr>
              <a:t>d </a:t>
            </a:r>
            <a:r>
              <a:rPr lang="hr-HR" altLang="sr-Latn-RS" sz="2200" b="1" dirty="0">
                <a:solidFill>
                  <a:srgbClr val="9B1591"/>
                </a:solidFill>
              </a:rPr>
              <a:t>1930. </a:t>
            </a:r>
            <a:r>
              <a:rPr lang="hr-HR" altLang="sr-Latn-RS" sz="2200" b="1" dirty="0">
                <a:solidFill>
                  <a:srgbClr val="54A20E"/>
                </a:solidFill>
              </a:rPr>
              <a:t>do početka Drugog svjetskog rata i tijekom, proizvodnja se 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smanjuje </a:t>
            </a:r>
            <a:r>
              <a:rPr lang="hr-HR" altLang="sr-Latn-RS" sz="2200" b="1" dirty="0">
                <a:solidFill>
                  <a:srgbClr val="54A20E"/>
                </a:solidFill>
              </a:rPr>
              <a:t>i gotovo prestaje pojavom preparata na bazi </a:t>
            </a:r>
            <a:r>
              <a:rPr lang="hr-HR" altLang="sr-Latn-RS" sz="2200" b="1" dirty="0">
                <a:solidFill>
                  <a:srgbClr val="9B1591"/>
                </a:solidFill>
              </a:rPr>
              <a:t>DDT-a</a:t>
            </a:r>
          </a:p>
          <a:p>
            <a:pPr>
              <a:buFontTx/>
              <a:buChar char="-"/>
              <a:defRPr/>
            </a:pPr>
            <a:endParaRPr lang="hr-HR" altLang="sr-Latn-RS" sz="2200" b="1" dirty="0">
              <a:solidFill>
                <a:srgbClr val="54A20E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P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roizvodnja </a:t>
            </a:r>
            <a:r>
              <a:rPr lang="hr-HR" altLang="sr-Latn-RS" sz="2200" b="1" dirty="0">
                <a:solidFill>
                  <a:srgbClr val="54A20E"/>
                </a:solidFill>
              </a:rPr>
              <a:t>buhača se proširila po svijetu </a:t>
            </a:r>
          </a:p>
          <a:p>
            <a:pPr eaLnBrk="1" hangingPunct="1">
              <a:buFontTx/>
              <a:buNone/>
              <a:defRPr/>
            </a:pPr>
            <a:r>
              <a:rPr lang="hr-HR" altLang="sr-Latn-RS" sz="2200" b="1" dirty="0" smtClean="0">
                <a:solidFill>
                  <a:srgbClr val="9B1591"/>
                </a:solidFill>
              </a:rPr>
              <a:t>(</a:t>
            </a:r>
            <a:r>
              <a:rPr lang="hr-HR" altLang="sr-Latn-RS" sz="2200" b="1" dirty="0">
                <a:solidFill>
                  <a:srgbClr val="9B1591"/>
                </a:solidFill>
              </a:rPr>
              <a:t>Japan, Kenija i dr</a:t>
            </a:r>
            <a:r>
              <a:rPr lang="hr-HR" altLang="sr-Latn-RS" sz="2200" b="1" dirty="0" smtClean="0">
                <a:solidFill>
                  <a:srgbClr val="9B1591"/>
                </a:solidFill>
              </a:rPr>
              <a:t>.)</a:t>
            </a:r>
          </a:p>
          <a:p>
            <a:pPr eaLnBrk="1" hangingPunct="1">
              <a:buFontTx/>
              <a:buNone/>
              <a:defRPr/>
            </a:pPr>
            <a:endParaRPr lang="hr-HR" altLang="sr-Latn-RS" sz="2200" b="1" dirty="0" smtClean="0">
              <a:solidFill>
                <a:srgbClr val="9B1591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hr-HR" altLang="sr-Latn-RS" sz="2200" b="1" dirty="0" smtClean="0">
                <a:solidFill>
                  <a:srgbClr val="54A20E"/>
                </a:solidFill>
              </a:rPr>
              <a:t>- </a:t>
            </a:r>
            <a:r>
              <a:rPr lang="hr-HR" altLang="sr-Latn-RS" sz="2200" b="1" dirty="0" err="1">
                <a:solidFill>
                  <a:srgbClr val="54A20E"/>
                </a:solidFill>
              </a:rPr>
              <a:t>oplemenjivački</a:t>
            </a:r>
            <a:r>
              <a:rPr lang="hr-HR" altLang="sr-Latn-RS" sz="2200" b="1" dirty="0">
                <a:solidFill>
                  <a:srgbClr val="54A20E"/>
                </a:solidFill>
              </a:rPr>
              <a:t> programi</a:t>
            </a:r>
          </a:p>
          <a:p>
            <a:pPr marL="0" indent="0">
              <a:buNone/>
              <a:defRPr/>
            </a:pPr>
            <a:endParaRPr lang="hr-HR" sz="2200" dirty="0"/>
          </a:p>
        </p:txBody>
      </p:sp>
      <p:pic>
        <p:nvPicPr>
          <p:cNvPr id="20483" name="Picture 2" descr="IMAG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5212"/>
            <a:ext cx="20891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8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740775" cy="6629400"/>
          </a:xfrm>
        </p:spPr>
        <p:txBody>
          <a:bodyPr/>
          <a:lstStyle/>
          <a:p>
            <a:pPr>
              <a:buFontTx/>
              <a:buChar char="-"/>
            </a:pPr>
            <a:r>
              <a:rPr lang="hr-HR" altLang="sr-Latn-RS" sz="2200" b="1" dirty="0" smtClean="0">
                <a:solidFill>
                  <a:srgbClr val="9B1591"/>
                </a:solidFill>
              </a:rPr>
              <a:t>1924.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introdukcija u Keniju</a:t>
            </a:r>
          </a:p>
          <a:p>
            <a:pPr>
              <a:buFontTx/>
              <a:buChar char="-"/>
            </a:pPr>
            <a:endParaRPr lang="hr-HR" altLang="sr-Latn-RS" sz="1000" b="1" dirty="0" smtClean="0">
              <a:solidFill>
                <a:srgbClr val="54A20E"/>
              </a:solidFill>
            </a:endParaRPr>
          </a:p>
          <a:p>
            <a:pPr>
              <a:buFontTx/>
              <a:buChar char="-"/>
            </a:pPr>
            <a:r>
              <a:rPr lang="hr-HR" altLang="sr-Latn-RS" sz="2200" b="1" dirty="0" smtClean="0">
                <a:solidFill>
                  <a:srgbClr val="54A20E"/>
                </a:solidFill>
              </a:rPr>
              <a:t> tijekom II svjetskog rata u Keniji se proizvodila velika količina praha buhača koji je koristila saveznička vojska u tretiranju uši, suzbijanju komaraca malaričara</a:t>
            </a:r>
          </a:p>
          <a:p>
            <a:pPr>
              <a:buFontTx/>
              <a:buChar char="-"/>
            </a:pPr>
            <a:endParaRPr lang="hr-HR" altLang="sr-Latn-RS" sz="1000" b="1" dirty="0" smtClean="0">
              <a:solidFill>
                <a:srgbClr val="54A20E"/>
              </a:solidFill>
            </a:endParaRPr>
          </a:p>
          <a:p>
            <a:pPr>
              <a:buFontTx/>
              <a:buChar char="-"/>
            </a:pPr>
            <a:r>
              <a:rPr lang="hr-HR" altLang="sr-Latn-RS" sz="2200" b="1" dirty="0" smtClean="0">
                <a:solidFill>
                  <a:srgbClr val="54A20E"/>
                </a:solidFill>
              </a:rPr>
              <a:t>usitnjeni cvjetovi buhača stavljali su se u spirale, koje su se palile kroz noć i na taj način proizvodio dim koji je djelovao </a:t>
            </a:r>
            <a:r>
              <a:rPr lang="hr-HR" altLang="sr-Latn-RS" sz="2200" b="1" dirty="0" err="1" smtClean="0">
                <a:solidFill>
                  <a:srgbClr val="54A20E"/>
                </a:solidFill>
              </a:rPr>
              <a:t>repelentno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 ili insekticidno u ljudskim nastambama </a:t>
            </a:r>
          </a:p>
          <a:p>
            <a:pPr>
              <a:buFontTx/>
              <a:buChar char="-"/>
            </a:pPr>
            <a:endParaRPr lang="hr-HR" altLang="sr-Latn-RS" sz="2000" b="1" dirty="0" smtClean="0">
              <a:solidFill>
                <a:srgbClr val="336600"/>
              </a:solidFill>
            </a:endParaRPr>
          </a:p>
        </p:txBody>
      </p:sp>
      <p:pic>
        <p:nvPicPr>
          <p:cNvPr id="21507" name="Picture 2" descr="Stock Photo #1899-29741, Pyrethrum drying in the sun. Stretchers covered with pyrethrum flowers (Chrysanthemum cinerariaefolium) are left outdoors to dry in the sun. Kenya, circa 1935., Kenya, Eastern Africa, Afric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810000"/>
            <a:ext cx="3119438" cy="2376488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2" descr="http://wwwdelivery.superstock.com/WI/223/1899/PreviewComp/SuperStock_1899-25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6188"/>
            <a:ext cx="3028950" cy="2422525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F6B9806-F120-463F-9441-AF6F38B16CB2}"/>
              </a:ext>
            </a:extLst>
          </p:cNvPr>
          <p:cNvSpPr txBox="1"/>
          <p:nvPr/>
        </p:nvSpPr>
        <p:spPr>
          <a:xfrm>
            <a:off x="914400" y="6324600"/>
            <a:ext cx="3970338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16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Kenija 1935. god. – sušenje buhača na suncu </a:t>
            </a:r>
          </a:p>
        </p:txBody>
      </p:sp>
    </p:spTree>
    <p:extLst>
      <p:ext uri="{BB962C8B-B14F-4D97-AF65-F5344CB8AC3E}">
        <p14:creationId xmlns:p14="http://schemas.microsoft.com/office/powerpoint/2010/main" val="23557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5BDC2D-BC58-481C-B935-45D0F2D12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516563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hr-HR" altLang="sr-Latn-RS" sz="2200" b="1" dirty="0">
                <a:solidFill>
                  <a:srgbClr val="9B1591"/>
                </a:solidFill>
              </a:rPr>
              <a:t>Stanica za južne kulture u Dubrovniku </a:t>
            </a:r>
            <a:r>
              <a:rPr lang="hr-HR" altLang="sr-Latn-RS" sz="2200" b="1" dirty="0">
                <a:solidFill>
                  <a:srgbClr val="54A20E"/>
                </a:solidFill>
              </a:rPr>
              <a:t>- oplemenjivanjem domaćeg samoniklog buhača u Hrvatskoj </a:t>
            </a:r>
          </a:p>
          <a:p>
            <a:pPr>
              <a:buFontTx/>
              <a:buChar char="-"/>
              <a:defRPr/>
            </a:pPr>
            <a:endParaRPr lang="hr-HR" altLang="sr-Latn-RS" sz="1000" b="1" dirty="0">
              <a:solidFill>
                <a:srgbClr val="54A20E"/>
              </a:solidFill>
            </a:endParaRPr>
          </a:p>
          <a:p>
            <a:pPr>
              <a:buFontTx/>
              <a:buChar char="-"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prirodne populacije buhača križane s kenijskim buhačem koji je sadržavao 2.5% </a:t>
            </a:r>
            <a:r>
              <a:rPr lang="hr-HR" altLang="sr-Latn-RS" sz="2200" b="1" dirty="0" err="1">
                <a:solidFill>
                  <a:srgbClr val="54A20E"/>
                </a:solidFill>
              </a:rPr>
              <a:t>piretrina</a:t>
            </a:r>
            <a:r>
              <a:rPr lang="hr-HR" altLang="sr-Latn-RS" sz="2200" b="1" dirty="0">
                <a:solidFill>
                  <a:srgbClr val="54A20E"/>
                </a:solidFill>
              </a:rPr>
              <a:t>, te su dobivene biljke sa sadržajem </a:t>
            </a:r>
            <a:r>
              <a:rPr lang="hr-HR" altLang="sr-Latn-RS" sz="2200" b="1" dirty="0" err="1">
                <a:solidFill>
                  <a:srgbClr val="54A20E"/>
                </a:solidFill>
              </a:rPr>
              <a:t>piretrina</a:t>
            </a:r>
            <a:r>
              <a:rPr lang="hr-HR" altLang="sr-Latn-RS" sz="2200" b="1" dirty="0">
                <a:solidFill>
                  <a:srgbClr val="54A20E"/>
                </a:solidFill>
              </a:rPr>
              <a:t> do 1.5%</a:t>
            </a:r>
          </a:p>
          <a:p>
            <a:pPr>
              <a:buFontTx/>
              <a:buChar char="-"/>
              <a:defRPr/>
            </a:pPr>
            <a:endParaRPr lang="hr-HR" altLang="sr-Latn-RS" sz="1000" b="1" dirty="0">
              <a:solidFill>
                <a:srgbClr val="54A20E"/>
              </a:solidFill>
            </a:endParaRPr>
          </a:p>
          <a:p>
            <a:pPr>
              <a:buFontTx/>
              <a:buChar char="-"/>
              <a:defRPr/>
            </a:pPr>
            <a:r>
              <a:rPr lang="hr-HR" altLang="sr-Latn-RS" sz="2200" b="1" dirty="0" smtClean="0">
                <a:solidFill>
                  <a:srgbClr val="54A20E"/>
                </a:solidFill>
              </a:rPr>
              <a:t>Znanstvenici</a:t>
            </a:r>
            <a:r>
              <a:rPr lang="hr-HR" altLang="sr-Latn-RS" sz="2200" b="1" dirty="0" smtClean="0">
                <a:solidFill>
                  <a:srgbClr val="9B1591"/>
                </a:solidFill>
              </a:rPr>
              <a:t> </a:t>
            </a:r>
            <a:r>
              <a:rPr lang="hr-HR" altLang="sr-Latn-RS" sz="2200" b="1" dirty="0" err="1" smtClean="0">
                <a:solidFill>
                  <a:srgbClr val="9B1591"/>
                </a:solidFill>
              </a:rPr>
              <a:t>Devetak</a:t>
            </a:r>
            <a:r>
              <a:rPr lang="hr-HR" altLang="sr-Latn-RS" sz="2200" b="1" dirty="0">
                <a:solidFill>
                  <a:srgbClr val="9B1591"/>
                </a:solidFill>
              </a:rPr>
              <a:t>, </a:t>
            </a:r>
            <a:r>
              <a:rPr lang="hr-HR" altLang="sr-Latn-RS" sz="2200" b="1" dirty="0" err="1">
                <a:solidFill>
                  <a:srgbClr val="9B1591"/>
                </a:solidFill>
              </a:rPr>
              <a:t>Tabain</a:t>
            </a:r>
            <a:r>
              <a:rPr lang="hr-HR" altLang="sr-Latn-RS" sz="2200" b="1" dirty="0">
                <a:solidFill>
                  <a:srgbClr val="9B1591"/>
                </a:solidFill>
              </a:rPr>
              <a:t> i Bakarić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stvorili </a:t>
            </a:r>
            <a:r>
              <a:rPr lang="hr-HR" altLang="sr-Latn-RS" sz="2200" b="1" dirty="0">
                <a:solidFill>
                  <a:srgbClr val="54A20E"/>
                </a:solidFill>
              </a:rPr>
              <a:t>su selekcije i </a:t>
            </a:r>
            <a:r>
              <a:rPr lang="hr-HR" altLang="sr-Latn-RS" sz="2200" b="1" dirty="0" err="1" smtClean="0">
                <a:solidFill>
                  <a:srgbClr val="54A20E"/>
                </a:solidFill>
              </a:rPr>
              <a:t>kultivare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 koji </a:t>
            </a:r>
            <a:r>
              <a:rPr lang="hr-HR" altLang="sr-Latn-RS" sz="2200" b="1" dirty="0">
                <a:solidFill>
                  <a:srgbClr val="54A20E"/>
                </a:solidFill>
              </a:rPr>
              <a:t>su s prestankom proizvodnje buhača u Hrvatskoj nažalost i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nestali</a:t>
            </a:r>
            <a:endParaRPr lang="hr-HR" sz="2200" b="1" dirty="0">
              <a:solidFill>
                <a:srgbClr val="54A20E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r-HR" altLang="sr-Latn-RS" sz="2200" b="1" dirty="0">
                <a:solidFill>
                  <a:srgbClr val="54A20E"/>
                </a:solidFill>
              </a:rPr>
              <a:t>-   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uvoz </a:t>
            </a:r>
            <a:r>
              <a:rPr lang="hr-HR" altLang="sr-Latn-RS" sz="2200" b="1" dirty="0" err="1">
                <a:solidFill>
                  <a:srgbClr val="54A20E"/>
                </a:solidFill>
              </a:rPr>
              <a:t>piretrinskog</a:t>
            </a:r>
            <a:r>
              <a:rPr lang="hr-HR" altLang="sr-Latn-RS" sz="2200" b="1" dirty="0">
                <a:solidFill>
                  <a:srgbClr val="54A20E"/>
                </a:solidFill>
              </a:rPr>
              <a:t> ekstrakta po povoljnim cijenama</a:t>
            </a:r>
          </a:p>
          <a:p>
            <a:pPr>
              <a:buFontTx/>
              <a:buChar char="-"/>
              <a:defRPr/>
            </a:pPr>
            <a:endParaRPr lang="hr-HR" sz="2200" dirty="0"/>
          </a:p>
        </p:txBody>
      </p:sp>
      <p:pic>
        <p:nvPicPr>
          <p:cNvPr id="23555" name="Picture 19" descr="P1010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2763838" cy="2073275"/>
          </a:xfrm>
          <a:prstGeom prst="rect">
            <a:avLst/>
          </a:prstGeom>
          <a:noFill/>
          <a:ln w="190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="" xmlns:a16="http://schemas.microsoft.com/office/drawing/2014/main" id="{8F760886-88EB-49E3-85E2-143E7B88766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81000"/>
            <a:ext cx="8458200" cy="6096000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r>
              <a:rPr lang="hr-HR" sz="2400" b="1" dirty="0">
                <a:solidFill>
                  <a:srgbClr val="54A2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PREDNOSTI PIRETRINA: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arenR"/>
              <a:defRPr/>
            </a:pPr>
            <a:endParaRPr lang="hr-HR" sz="2400" b="1" dirty="0">
              <a:solidFill>
                <a:srgbClr val="54A20E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(1) Djelotvoran u suzbijanju velikog broja štetnika.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arenR"/>
              <a:defRPr/>
            </a:pPr>
            <a:endParaRPr lang="hr-HR" sz="1000" b="1" dirty="0">
              <a:solidFill>
                <a:srgbClr val="54A20E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(2) Neotrovan za ljude i toplokrvne životinje.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arenR"/>
              <a:defRPr/>
            </a:pPr>
            <a:endParaRPr lang="hr-HR" sz="1000" b="1" dirty="0">
              <a:solidFill>
                <a:srgbClr val="54A20E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(3) Neotrovan za okoliš.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arenR"/>
              <a:defRPr/>
            </a:pPr>
            <a:endParaRPr lang="hr-HR" sz="1000" b="1" dirty="0">
              <a:solidFill>
                <a:srgbClr val="54A20E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(4) Brzo se razgrađuje u tlu - ne ostavlja rezidue.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arenR"/>
              <a:defRPr/>
            </a:pPr>
            <a:endParaRPr lang="hr-HR" sz="1000" b="1" dirty="0">
              <a:solidFill>
                <a:srgbClr val="54A20E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(5) Mala mogućnost pojave rezistentnosti kod kukaca.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arenR"/>
              <a:defRPr/>
            </a:pPr>
            <a:endParaRPr lang="hr-HR" sz="1000" b="1" dirty="0">
              <a:solidFill>
                <a:srgbClr val="54A20E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(6) Čvrsto se veže za čestice tla, slabo je pokretan u tlu i ne dospijeva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     do podzemnih voda te se ne nakuplja u hranidbenim lancima.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arenR"/>
              <a:defRPr/>
            </a:pPr>
            <a:endParaRPr lang="hr-HR" sz="2200" b="1" dirty="0">
              <a:solidFill>
                <a:srgbClr val="336600"/>
              </a:solidFill>
            </a:endParaRPr>
          </a:p>
          <a:p>
            <a:pPr marL="533400" indent="-533400" eaLnBrk="1" hangingPunct="1">
              <a:buFont typeface="Wingdings" panose="05000000000000000000" pitchFamily="2" charset="2"/>
              <a:buAutoNum type="arabicParenR"/>
              <a:defRPr/>
            </a:pPr>
            <a:endParaRPr lang="en-US" sz="2200" b="1" dirty="0">
              <a:solidFill>
                <a:srgbClr val="336600"/>
              </a:solidFill>
            </a:endParaRPr>
          </a:p>
        </p:txBody>
      </p:sp>
      <p:pic>
        <p:nvPicPr>
          <p:cNvPr id="14339" name="irc_mi" descr="https://encrypted-tbn2.gstatic.com/images?q=tbn:ANd9GcSxLDFQpWRXz02xJdyZCagX3XBsEy1avu17X2-Rb0AK3V0kaR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2348880"/>
            <a:ext cx="1101423" cy="11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rc_mi" descr="https://encrypted-tbn1.gstatic.com/images?q=tbn:ANd9GcRDVizO1KRqPIIjoWjEpO083f4RBJyBCwqKcX52USSfmSNJrO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30" y="188640"/>
            <a:ext cx="1762431" cy="166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ladybug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5400" y="6096000"/>
            <a:ext cx="1905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="" xmlns:a16="http://schemas.microsoft.com/office/drawing/2014/main" id="{C41CE03D-A750-4F6B-A85C-BFC96744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792162"/>
          </a:xfrm>
        </p:spPr>
        <p:txBody>
          <a:bodyPr/>
          <a:lstStyle/>
          <a:p>
            <a:pPr algn="l">
              <a:defRPr/>
            </a:pPr>
            <a:r>
              <a:rPr lang="hr-HR" sz="3200" b="1" dirty="0">
                <a:solidFill>
                  <a:srgbClr val="54A2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ZAKONODAVSTVO</a:t>
            </a:r>
            <a:r>
              <a:rPr lang="hr-HR" sz="3200" b="1" dirty="0">
                <a:solidFill>
                  <a:srgbClr val="54A20E"/>
                </a:solidFill>
              </a:rPr>
              <a:t> 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="" xmlns:a16="http://schemas.microsoft.com/office/drawing/2014/main" id="{0962B14D-2F54-4023-97BE-0D62EBF4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hr-HR" sz="2100" b="1" dirty="0">
                <a:solidFill>
                  <a:srgbClr val="54A20E"/>
                </a:solidFill>
              </a:rPr>
              <a:t>formulacije koje sadrže prirodne </a:t>
            </a:r>
            <a:r>
              <a:rPr lang="hr-HR" sz="2100" b="1" dirty="0" err="1">
                <a:solidFill>
                  <a:srgbClr val="54A20E"/>
                </a:solidFill>
              </a:rPr>
              <a:t>piretrine</a:t>
            </a:r>
            <a:r>
              <a:rPr lang="hr-HR" sz="2100" b="1" dirty="0">
                <a:solidFill>
                  <a:srgbClr val="54A20E"/>
                </a:solidFill>
              </a:rPr>
              <a:t> smatraju se </a:t>
            </a:r>
            <a:r>
              <a:rPr lang="hr-HR" sz="2100" b="1" dirty="0">
                <a:solidFill>
                  <a:srgbClr val="9B1591"/>
                </a:solidFill>
              </a:rPr>
              <a:t>ekološki prihvatljivim sredstvima </a:t>
            </a:r>
            <a:r>
              <a:rPr lang="hr-HR" sz="2100" b="1" dirty="0">
                <a:solidFill>
                  <a:srgbClr val="54A20E"/>
                </a:solidFill>
              </a:rPr>
              <a:t>te se u velikoj mjeri koriste u kontroli štetnika u poljoprivredi, skladištima, kućanstvima, veterini kao i javnom zdravstvu</a:t>
            </a:r>
          </a:p>
          <a:p>
            <a:pPr>
              <a:buFontTx/>
              <a:buChar char="-"/>
              <a:defRPr/>
            </a:pPr>
            <a:endParaRPr lang="hr-HR" sz="2100" b="1" dirty="0">
              <a:solidFill>
                <a:srgbClr val="54A20E"/>
              </a:solidFill>
            </a:endParaRPr>
          </a:p>
          <a:p>
            <a:pPr>
              <a:buFontTx/>
              <a:buNone/>
              <a:defRPr/>
            </a:pPr>
            <a:r>
              <a:rPr lang="hr-HR" sz="2400" b="1" dirty="0">
                <a:solidFill>
                  <a:srgbClr val="54A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Zakon o ekološkoj proizvodnji i označavanju ekoloških proizvoda (NN 139/10); </a:t>
            </a:r>
            <a:r>
              <a:rPr lang="hr-HR" sz="2100" b="1" dirty="0">
                <a:solidFill>
                  <a:srgbClr val="54A20E"/>
                </a:solidFill>
              </a:rPr>
              <a:t>Pravilnik o ekološkoj proizvodnji u uzgoju bilja i u proizvodnji biljnih proizvoda:</a:t>
            </a:r>
          </a:p>
          <a:p>
            <a:pPr>
              <a:buFontTx/>
              <a:buNone/>
              <a:defRPr/>
            </a:pPr>
            <a:endParaRPr lang="hr-HR" sz="2100" b="1" dirty="0">
              <a:solidFill>
                <a:srgbClr val="54A20E"/>
              </a:solidFill>
            </a:endParaRPr>
          </a:p>
          <a:p>
            <a:pPr>
              <a:buFontTx/>
              <a:buNone/>
              <a:defRPr/>
            </a:pPr>
            <a:r>
              <a:rPr lang="hr-HR" sz="2100" b="1" dirty="0">
                <a:solidFill>
                  <a:srgbClr val="54A20E"/>
                </a:solidFill>
              </a:rPr>
              <a:t>          - </a:t>
            </a:r>
            <a:r>
              <a:rPr lang="hr-HR" sz="2100" b="1" dirty="0">
                <a:solidFill>
                  <a:srgbClr val="9B1591"/>
                </a:solidFill>
              </a:rPr>
              <a:t>dozvoljena upotreba cvjetnog ekstrakta i </a:t>
            </a:r>
          </a:p>
          <a:p>
            <a:pPr>
              <a:buFontTx/>
              <a:buNone/>
              <a:defRPr/>
            </a:pPr>
            <a:r>
              <a:rPr lang="hr-HR" sz="2100" b="1" dirty="0">
                <a:solidFill>
                  <a:srgbClr val="9B1591"/>
                </a:solidFill>
              </a:rPr>
              <a:t>	      praha dalmatinskog buhača kao sredstva </a:t>
            </a:r>
          </a:p>
          <a:p>
            <a:pPr>
              <a:buFontTx/>
              <a:buNone/>
              <a:defRPr/>
            </a:pPr>
            <a:r>
              <a:rPr lang="hr-HR" sz="2100" b="1" dirty="0">
                <a:solidFill>
                  <a:srgbClr val="9B1591"/>
                </a:solidFill>
              </a:rPr>
              <a:t>	      u borbi protiv biljnih </a:t>
            </a:r>
            <a:r>
              <a:rPr lang="hr-HR" sz="2100" b="1" dirty="0" err="1">
                <a:solidFill>
                  <a:srgbClr val="9B1591"/>
                </a:solidFill>
              </a:rPr>
              <a:t>štetočinja</a:t>
            </a:r>
            <a:endParaRPr lang="hr-HR" sz="2100" b="1" dirty="0">
              <a:solidFill>
                <a:srgbClr val="9B1591"/>
              </a:solidFill>
            </a:endParaRPr>
          </a:p>
          <a:p>
            <a:pPr>
              <a:buFontTx/>
              <a:buNone/>
              <a:defRPr/>
            </a:pPr>
            <a:endParaRPr lang="hr-HR" sz="1000" b="1" dirty="0">
              <a:solidFill>
                <a:srgbClr val="54A20E"/>
              </a:solidFill>
            </a:endParaRPr>
          </a:p>
          <a:p>
            <a:pPr>
              <a:buFontTx/>
              <a:buNone/>
              <a:defRPr/>
            </a:pPr>
            <a:r>
              <a:rPr lang="hr-HR" sz="2100" b="1" dirty="0">
                <a:solidFill>
                  <a:srgbClr val="54A20E"/>
                </a:solidFill>
              </a:rPr>
              <a:t>        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2160588" cy="2160588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2008"/>
            <a:ext cx="1465783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3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179512" y="692696"/>
            <a:ext cx="411515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hr-HR" altLang="sr-Latn-RS" sz="2400" dirty="0" smtClean="0">
                <a:solidFill>
                  <a:srgbClr val="54A20E"/>
                </a:solidFill>
                <a:latin typeface="+mj-lt"/>
              </a:rPr>
              <a:t>Porodica: </a:t>
            </a:r>
            <a:r>
              <a:rPr lang="hr-HR" altLang="sr-Latn-RS" sz="2400" b="1" dirty="0" err="1" smtClean="0">
                <a:solidFill>
                  <a:srgbClr val="54A20E"/>
                </a:solidFill>
                <a:latin typeface="+mj-lt"/>
              </a:rPr>
              <a:t>Asteraceae</a:t>
            </a:r>
            <a:endParaRPr lang="hr-HR" altLang="sr-Latn-RS" sz="2400" b="1" dirty="0" smtClean="0">
              <a:solidFill>
                <a:srgbClr val="54A20E"/>
              </a:solidFill>
              <a:latin typeface="+mj-lt"/>
            </a:endParaRPr>
          </a:p>
          <a:p>
            <a:pPr eaLnBrk="1" hangingPunct="1"/>
            <a:endParaRPr lang="hr-HR" altLang="sr-Latn-RS" sz="2400" dirty="0" smtClean="0">
              <a:solidFill>
                <a:srgbClr val="54A20E"/>
              </a:solidFill>
              <a:latin typeface="+mj-lt"/>
            </a:endParaRPr>
          </a:p>
          <a:p>
            <a:pPr marL="0" indent="0" eaLnBrk="1" hangingPunct="1">
              <a:buNone/>
            </a:pPr>
            <a:r>
              <a:rPr lang="hr-HR" altLang="sr-Latn-RS" sz="2400" dirty="0" smtClean="0">
                <a:solidFill>
                  <a:srgbClr val="54A20E"/>
                </a:solidFill>
                <a:latin typeface="+mj-lt"/>
              </a:rPr>
              <a:t>Sinonimi:</a:t>
            </a:r>
          </a:p>
          <a:p>
            <a:pPr eaLnBrk="1" hangingPunct="1"/>
            <a:r>
              <a:rPr lang="hr-HR" altLang="sr-Latn-RS" sz="2400" b="1" i="1" dirty="0" err="1" smtClean="0">
                <a:solidFill>
                  <a:srgbClr val="54A20E"/>
                </a:solidFill>
                <a:latin typeface="+mj-lt"/>
              </a:rPr>
              <a:t>Pyrethrum</a:t>
            </a:r>
            <a:r>
              <a:rPr lang="hr-HR" altLang="sr-Latn-RS" sz="2400" b="1" i="1" dirty="0" smtClean="0">
                <a:solidFill>
                  <a:srgbClr val="54A20E"/>
                </a:solidFill>
                <a:latin typeface="+mj-lt"/>
              </a:rPr>
              <a:t> </a:t>
            </a:r>
            <a:r>
              <a:rPr lang="hr-HR" altLang="sr-Latn-RS" sz="2400" b="1" i="1" dirty="0" err="1" smtClean="0">
                <a:solidFill>
                  <a:srgbClr val="54A20E"/>
                </a:solidFill>
                <a:latin typeface="+mj-lt"/>
              </a:rPr>
              <a:t>cinerariifolium</a:t>
            </a: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 </a:t>
            </a:r>
            <a:r>
              <a:rPr lang="hr-HR" altLang="sr-Latn-RS" sz="2400" b="1" dirty="0" err="1" smtClean="0">
                <a:solidFill>
                  <a:srgbClr val="54A20E"/>
                </a:solidFill>
                <a:latin typeface="+mj-lt"/>
              </a:rPr>
              <a:t>Trev</a:t>
            </a: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.</a:t>
            </a:r>
          </a:p>
          <a:p>
            <a:pPr eaLnBrk="1" hangingPunct="1"/>
            <a:endParaRPr lang="hr-HR" altLang="sr-Latn-RS" sz="2400" b="1" dirty="0" smtClean="0">
              <a:solidFill>
                <a:srgbClr val="54A20E"/>
              </a:solidFill>
              <a:latin typeface="+mj-lt"/>
            </a:endParaRPr>
          </a:p>
          <a:p>
            <a:pPr eaLnBrk="1" hangingPunct="1"/>
            <a:r>
              <a:rPr lang="hr-HR" altLang="sr-Latn-RS" sz="2400" b="1" i="1" dirty="0" err="1" smtClean="0">
                <a:solidFill>
                  <a:srgbClr val="54A20E"/>
                </a:solidFill>
                <a:latin typeface="+mj-lt"/>
              </a:rPr>
              <a:t>Chrysanthemum</a:t>
            </a:r>
            <a:r>
              <a:rPr lang="hr-HR" altLang="sr-Latn-RS" sz="2400" b="1" i="1" dirty="0" smtClean="0">
                <a:solidFill>
                  <a:srgbClr val="54A20E"/>
                </a:solidFill>
                <a:latin typeface="+mj-lt"/>
              </a:rPr>
              <a:t> </a:t>
            </a:r>
            <a:r>
              <a:rPr lang="hr-HR" altLang="sr-Latn-RS" sz="2400" b="1" i="1" dirty="0" err="1" smtClean="0">
                <a:solidFill>
                  <a:srgbClr val="54A20E"/>
                </a:solidFill>
                <a:latin typeface="+mj-lt"/>
              </a:rPr>
              <a:t>cinerariifolium</a:t>
            </a: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 (</a:t>
            </a:r>
            <a:r>
              <a:rPr lang="hr-HR" altLang="sr-Latn-RS" sz="2400" b="1" dirty="0" err="1" smtClean="0">
                <a:solidFill>
                  <a:srgbClr val="54A20E"/>
                </a:solidFill>
                <a:latin typeface="+mj-lt"/>
              </a:rPr>
              <a:t>Trev</a:t>
            </a: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.) Vis</a:t>
            </a:r>
            <a:endParaRPr lang="hr-HR" altLang="sr-Latn-RS" sz="2400" b="1" dirty="0">
              <a:solidFill>
                <a:srgbClr val="54A20E"/>
              </a:solidFill>
              <a:latin typeface="+mj-lt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1970" y="826939"/>
            <a:ext cx="6580029" cy="5113622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285719" y="883445"/>
            <a:ext cx="2598649" cy="539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130000"/>
            </a:pPr>
            <a:r>
              <a:rPr lang="hr-HR" altLang="sr-Latn-RS" sz="21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Narodna imena:</a:t>
            </a:r>
            <a:endParaRPr lang="hr-HR" altLang="sr-Latn-RS" sz="21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>
              <a:lnSpc>
                <a:spcPct val="50000"/>
              </a:lnSpc>
            </a:pPr>
            <a:endParaRPr lang="hr-HR" altLang="sr-Latn-RS" sz="21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altLang="sr-Latn-RS" sz="2100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buhač</a:t>
            </a:r>
            <a:endParaRPr lang="hr-HR" altLang="sr-Latn-RS" sz="21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hr-HR" altLang="sr-Latn-RS" sz="21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dalmatinski buhač</a:t>
            </a:r>
          </a:p>
          <a:p>
            <a:pPr algn="ctr" eaLnBrk="1" hangingPunct="1"/>
            <a:r>
              <a:rPr lang="en-US" altLang="sr-Latn-RS" sz="2100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divji</a:t>
            </a:r>
            <a:r>
              <a:rPr lang="en-US" altLang="sr-Latn-RS" sz="21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sr-Latn-RS" sz="2100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pelin</a:t>
            </a:r>
            <a:endParaRPr lang="hr-HR" altLang="sr-Latn-RS" sz="21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en-US" altLang="sr-Latn-RS" sz="2100" dirty="0" err="1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buvač</a:t>
            </a:r>
            <a:r>
              <a:rPr lang="en-US" altLang="sr-Latn-RS" sz="2100" dirty="0">
                <a:solidFill>
                  <a:srgbClr val="0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hr-HR" altLang="sr-Latn-RS" sz="2100" dirty="0">
              <a:solidFill>
                <a:srgbClr val="0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hr-HR" altLang="sr-Latn-RS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matrikolda</a:t>
            </a:r>
            <a:endParaRPr lang="hr-HR" altLang="sr-Latn-R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hr-HR" altLang="sr-Latn-RS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buhac</a:t>
            </a:r>
            <a:endParaRPr lang="hr-HR" altLang="sr-Latn-R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hr-HR" altLang="sr-Latn-RS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buhar</a:t>
            </a:r>
            <a:endParaRPr lang="hr-HR" altLang="sr-Latn-R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hr-HR" altLang="sr-Latn-RS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buhoc</a:t>
            </a:r>
            <a:endParaRPr lang="hr-HR" altLang="sr-Latn-R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hr-HR" altLang="sr-Latn-RS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buhoč</a:t>
            </a:r>
            <a:endParaRPr lang="hr-HR" altLang="sr-Latn-R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hr-HR" altLang="sr-Latn-RS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bujar</a:t>
            </a:r>
            <a:endParaRPr lang="hr-HR" altLang="sr-Latn-R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hr-HR" altLang="sr-Latn-RS" sz="2100" dirty="0">
                <a:latin typeface="Andalus" panose="02020603050405020304" pitchFamily="18" charset="-78"/>
                <a:cs typeface="Andalus" panose="02020603050405020304" pitchFamily="18" charset="-78"/>
              </a:rPr>
              <a:t>buvljak</a:t>
            </a:r>
          </a:p>
          <a:p>
            <a:pPr algn="ctr" eaLnBrk="1" hangingPunct="1"/>
            <a:r>
              <a:rPr lang="hr-HR" altLang="sr-Latn-RS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gluhoč</a:t>
            </a:r>
            <a:endParaRPr lang="hr-HR" altLang="sr-Latn-R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hr-HR" altLang="sr-Latn-RS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matrikovo</a:t>
            </a:r>
            <a:r>
              <a:rPr lang="hr-HR" altLang="sr-Latn-RS" sz="2100" dirty="0">
                <a:latin typeface="Andalus" panose="02020603050405020304" pitchFamily="18" charset="-78"/>
                <a:cs typeface="Andalus" panose="02020603050405020304" pitchFamily="18" charset="-78"/>
              </a:rPr>
              <a:t> zelje</a:t>
            </a:r>
          </a:p>
          <a:p>
            <a:pPr algn="ctr" eaLnBrk="1" hangingPunct="1"/>
            <a:r>
              <a:rPr lang="hr-HR" altLang="sr-Latn-RS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osinač</a:t>
            </a:r>
            <a:endParaRPr lang="hr-HR" altLang="sr-Latn-R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 eaLnBrk="1" hangingPunct="1"/>
            <a:r>
              <a:rPr lang="hr-HR" altLang="sr-Latn-RS" sz="2100" dirty="0" err="1">
                <a:latin typeface="Andalus" panose="02020603050405020304" pitchFamily="18" charset="-78"/>
                <a:cs typeface="Andalus" panose="02020603050405020304" pitchFamily="18" charset="-78"/>
              </a:rPr>
              <a:t>osjenać</a:t>
            </a:r>
            <a:endParaRPr lang="hr-HR" altLang="sr-Latn-R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89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6" y="2420888"/>
            <a:ext cx="8229600" cy="38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D700CF28-F7C0-450D-A9FF-B56A02B8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0405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hr-HR" sz="3200" b="1" dirty="0">
                <a:solidFill>
                  <a:srgbClr val="54A20E"/>
                </a:solidFill>
              </a:rPr>
              <a:t>UZGOJ U SVIJETU</a:t>
            </a:r>
          </a:p>
        </p:txBody>
      </p:sp>
      <p:sp>
        <p:nvSpPr>
          <p:cNvPr id="6" name="Pravokutnik 5"/>
          <p:cNvSpPr/>
          <p:nvPr/>
        </p:nvSpPr>
        <p:spPr>
          <a:xfrm>
            <a:off x="179512" y="908720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hr-HR" sz="2200" b="1" dirty="0" smtClean="0">
                <a:solidFill>
                  <a:srgbClr val="54A20E"/>
                </a:solidFill>
              </a:rPr>
              <a:t>Uzgoj </a:t>
            </a:r>
            <a:r>
              <a:rPr lang="hr-HR" sz="2200" b="1" dirty="0">
                <a:solidFill>
                  <a:srgbClr val="54A20E"/>
                </a:solidFill>
              </a:rPr>
              <a:t>u mnogim zemljama svijeta, najviše u zemljama istočne Afrike </a:t>
            </a:r>
            <a:r>
              <a:rPr lang="hr-HR" sz="2200" b="1" dirty="0" smtClean="0">
                <a:solidFill>
                  <a:srgbClr val="54A20E"/>
                </a:solidFill>
              </a:rPr>
              <a:t>(</a:t>
            </a:r>
            <a:r>
              <a:rPr lang="hr-HR" sz="2200" b="1" dirty="0">
                <a:solidFill>
                  <a:srgbClr val="54A20E"/>
                </a:solidFill>
              </a:rPr>
              <a:t>Kenija, Ruanda, Tanzanija), Australiji (Tasmanija), Kini i Papui Novoj </a:t>
            </a:r>
            <a:r>
              <a:rPr lang="hr-HR" sz="2200" b="1" dirty="0" smtClean="0">
                <a:solidFill>
                  <a:srgbClr val="54A20E"/>
                </a:solidFill>
              </a:rPr>
              <a:t>Gvineji, Japanu</a:t>
            </a:r>
            <a:endParaRPr lang="hr-HR" sz="2200" b="1" dirty="0">
              <a:solidFill>
                <a:srgbClr val="54A20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3033" y="5630266"/>
            <a:ext cx="387610" cy="369857"/>
          </a:xfrm>
          <a:prstGeom prst="rect">
            <a:avLst/>
          </a:prstGeom>
          <a:ln w="285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1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735" y="4188241"/>
            <a:ext cx="471177" cy="449597"/>
          </a:xfrm>
          <a:prstGeom prst="rect">
            <a:avLst/>
          </a:prstGeom>
          <a:ln w="285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1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67462">
            <a:off x="4635975" y="4629261"/>
            <a:ext cx="471177" cy="449597"/>
          </a:xfrm>
          <a:prstGeom prst="rect">
            <a:avLst/>
          </a:prstGeom>
          <a:ln w="285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1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0375" y="3599603"/>
            <a:ext cx="317946" cy="303384"/>
          </a:xfrm>
          <a:prstGeom prst="rect">
            <a:avLst/>
          </a:prstGeom>
          <a:ln w="285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1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2397" y="4539598"/>
            <a:ext cx="317946" cy="303384"/>
          </a:xfrm>
          <a:prstGeom prst="rect">
            <a:avLst/>
          </a:prstGeom>
          <a:ln w="285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1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0762" y="3593029"/>
            <a:ext cx="317946" cy="303384"/>
          </a:xfrm>
          <a:prstGeom prst="rect">
            <a:avLst/>
          </a:prstGeom>
          <a:ln w="2857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2008"/>
            <a:ext cx="1465783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18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4466491"/>
            <a:ext cx="471177" cy="449597"/>
          </a:xfrm>
          <a:prstGeom prst="rect">
            <a:avLst/>
          </a:prstGeom>
          <a:ln w="28575">
            <a:solidFill>
              <a:srgbClr val="33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1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>
            <a:extLst>
              <a:ext uri="{FF2B5EF4-FFF2-40B4-BE49-F238E27FC236}">
                <a16:creationId xmlns="" xmlns:a16="http://schemas.microsoft.com/office/drawing/2014/main" id="{9CFEBDBA-1BE8-4ED8-A5D4-CD1C7E57E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378296"/>
            <a:ext cx="8686800" cy="5715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hr-HR" sz="2200" b="1" dirty="0">
              <a:solidFill>
                <a:srgbClr val="54A20E"/>
              </a:solidFill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hr-HR" sz="2200" b="1" dirty="0">
                <a:solidFill>
                  <a:srgbClr val="54A2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Uzgoj u Keniji</a:t>
            </a:r>
            <a:r>
              <a:rPr lang="hr-HR" sz="2200" b="1" dirty="0">
                <a:solidFill>
                  <a:srgbClr val="54A20E"/>
                </a:solidFill>
              </a:rPr>
              <a:t> (</a:t>
            </a:r>
            <a:r>
              <a:rPr lang="hr-HR" sz="2200" b="1" dirty="0">
                <a:solidFill>
                  <a:srgbClr val="9B1591"/>
                </a:solidFill>
              </a:rPr>
              <a:t>oko 70% svjetske proizvodnje</a:t>
            </a:r>
            <a:r>
              <a:rPr lang="hr-HR" sz="2200" b="1" dirty="0">
                <a:solidFill>
                  <a:srgbClr val="54A20E"/>
                </a:solidFill>
              </a:rPr>
              <a:t>) </a:t>
            </a:r>
            <a:endParaRPr lang="hr-HR" sz="2200" b="1" dirty="0" smtClean="0">
              <a:solidFill>
                <a:srgbClr val="54A20E"/>
              </a:solidFill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hr-HR" altLang="sr-Latn-RS" sz="2200" b="1" dirty="0" smtClean="0">
                <a:solidFill>
                  <a:srgbClr val="54A20E"/>
                </a:solidFill>
              </a:rPr>
              <a:t>Od </a:t>
            </a:r>
            <a:r>
              <a:rPr lang="hr-HR" altLang="sr-Latn-RS" sz="2200" b="1" dirty="0" smtClean="0">
                <a:solidFill>
                  <a:srgbClr val="9B1591"/>
                </a:solidFill>
              </a:rPr>
              <a:t>1945</a:t>
            </a:r>
            <a:r>
              <a:rPr lang="hr-HR" altLang="sr-Latn-RS" sz="2200" b="1" dirty="0">
                <a:solidFill>
                  <a:srgbClr val="9B1591"/>
                </a:solidFill>
              </a:rPr>
              <a:t>.</a:t>
            </a:r>
            <a:r>
              <a:rPr lang="hr-HR" altLang="sr-Latn-RS" sz="2200" b="1" dirty="0">
                <a:solidFill>
                  <a:srgbClr val="336600"/>
                </a:solidFill>
              </a:rPr>
              <a:t> </a:t>
            </a:r>
            <a:r>
              <a:rPr lang="hr-HR" altLang="sr-Latn-RS" sz="2200" b="1" dirty="0">
                <a:solidFill>
                  <a:srgbClr val="54A20E"/>
                </a:solidFill>
              </a:rPr>
              <a:t>Kenija najveći proizvođač 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buhača do </a:t>
            </a:r>
            <a:r>
              <a:rPr lang="hr-HR" altLang="sr-Latn-RS" sz="2200" b="1" dirty="0">
                <a:solidFill>
                  <a:srgbClr val="54A20E"/>
                </a:solidFill>
              </a:rPr>
              <a:t>danas </a:t>
            </a:r>
            <a:endParaRPr lang="hr-HR" sz="2200" b="1" dirty="0">
              <a:solidFill>
                <a:srgbClr val="54A20E"/>
              </a:solidFill>
            </a:endParaRPr>
          </a:p>
          <a:p>
            <a:pPr>
              <a:buFontTx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     - u sjevernom i južnom dijelu Velike rasjedne doline, planini Kenija </a:t>
            </a:r>
          </a:p>
          <a:p>
            <a:pPr>
              <a:buFontTx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       i u blizini jezera Viktorija</a:t>
            </a:r>
          </a:p>
          <a:p>
            <a:pPr>
              <a:buFontTx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     - na nadmorskim visinama od 800 do </a:t>
            </a:r>
            <a:r>
              <a:rPr lang="hr-HR" sz="2200" b="1" dirty="0" smtClean="0">
                <a:solidFill>
                  <a:srgbClr val="54A20E"/>
                </a:solidFill>
              </a:rPr>
              <a:t>4000 </a:t>
            </a:r>
            <a:r>
              <a:rPr lang="hr-HR" sz="2200" b="1" dirty="0">
                <a:solidFill>
                  <a:srgbClr val="54A20E"/>
                </a:solidFill>
              </a:rPr>
              <a:t>m </a:t>
            </a:r>
          </a:p>
          <a:p>
            <a:pPr>
              <a:buFontTx/>
              <a:buNone/>
              <a:defRPr/>
            </a:pPr>
            <a:endParaRPr lang="hr-HR" sz="2200" b="1" dirty="0">
              <a:solidFill>
                <a:srgbClr val="54A20E"/>
              </a:solidFill>
            </a:endParaRPr>
          </a:p>
          <a:p>
            <a:pPr>
              <a:buFontTx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					   </a:t>
            </a:r>
            <a:endParaRPr lang="hr-HR" sz="2200" b="1" dirty="0" smtClean="0">
              <a:solidFill>
                <a:srgbClr val="54A20E"/>
              </a:solidFill>
            </a:endParaRPr>
          </a:p>
          <a:p>
            <a:pPr>
              <a:buFontTx/>
              <a:buNone/>
              <a:defRPr/>
            </a:pPr>
            <a:endParaRPr lang="hr-HR" sz="2200" b="1" dirty="0">
              <a:solidFill>
                <a:srgbClr val="54A20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hr-HR" sz="2200" b="1" dirty="0" smtClean="0">
              <a:solidFill>
                <a:srgbClr val="54A20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hr-HR" sz="2200" b="1" dirty="0" smtClean="0">
                <a:solidFill>
                  <a:srgbClr val="54A2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Uzgoj </a:t>
            </a:r>
            <a:r>
              <a:rPr lang="hr-HR" sz="2200" b="1" dirty="0">
                <a:solidFill>
                  <a:srgbClr val="54A2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Tasmaniji</a:t>
            </a:r>
            <a:r>
              <a:rPr lang="hr-HR" sz="2200" b="1" dirty="0" smtClean="0">
                <a:solidFill>
                  <a:srgbClr val="54A2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hr-HR" sz="2200" b="1" dirty="0">
              <a:solidFill>
                <a:srgbClr val="336600"/>
              </a:solidFill>
            </a:endParaRPr>
          </a:p>
        </p:txBody>
      </p:sp>
      <p:pic>
        <p:nvPicPr>
          <p:cNvPr id="6" name="Picture 5" descr="Pyrethrum seed Chrysanthemum (1) Pyrethrum seed Chrysanthemu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1008"/>
            <a:ext cx="3581400" cy="2416175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armers in Molo harvesting pyrethrum flowers. Pyrethrum farmers are now free to sell their produce to any buyer. Photo/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44" y="3501008"/>
            <a:ext cx="4451350" cy="2416175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2008"/>
            <a:ext cx="1465783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>
            <a:extLst>
              <a:ext uri="{FF2B5EF4-FFF2-40B4-BE49-F238E27FC236}">
                <a16:creationId xmlns="" xmlns:a16="http://schemas.microsoft.com/office/drawing/2014/main" id="{70AD1A56-4DB7-44CB-8977-43E3E80F9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04664"/>
            <a:ext cx="4459629" cy="5543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sz="2400" b="1" dirty="0">
                <a:solidFill>
                  <a:srgbClr val="54A20E"/>
                </a:solidFill>
              </a:rPr>
              <a:t>FAO-stat. 2012.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400" b="1" dirty="0">
              <a:solidFill>
                <a:srgbClr val="54A20E"/>
              </a:solidFill>
            </a:endParaRPr>
          </a:p>
          <a:p>
            <a:pPr algn="just" eaLnBrk="1" hangingPunct="1">
              <a:buFontTx/>
              <a:buChar char="-"/>
              <a:defRPr/>
            </a:pPr>
            <a:r>
              <a:rPr lang="hr-HR" altLang="sr-Latn-RS" sz="2400" b="1" dirty="0">
                <a:solidFill>
                  <a:srgbClr val="54A20E"/>
                </a:solidFill>
              </a:rPr>
              <a:t>ukupna svjetska proizvodnja na površini od </a:t>
            </a:r>
            <a:r>
              <a:rPr lang="hr-HR" altLang="sr-Latn-RS" sz="2400" b="1" dirty="0" smtClean="0">
                <a:solidFill>
                  <a:srgbClr val="54A20E"/>
                </a:solidFill>
              </a:rPr>
              <a:t>30 </a:t>
            </a:r>
            <a:r>
              <a:rPr lang="hr-HR" altLang="sr-Latn-RS" sz="2400" b="1" dirty="0">
                <a:solidFill>
                  <a:srgbClr val="54A20E"/>
                </a:solidFill>
              </a:rPr>
              <a:t>385 ha</a:t>
            </a:r>
          </a:p>
          <a:p>
            <a:pPr algn="just" eaLnBrk="1" hangingPunct="1">
              <a:buFontTx/>
              <a:buChar char="-"/>
              <a:defRPr/>
            </a:pPr>
            <a:r>
              <a:rPr lang="hr-HR" altLang="sr-Latn-RS" sz="2400" b="1" dirty="0" smtClean="0">
                <a:solidFill>
                  <a:srgbClr val="54A20E"/>
                </a:solidFill>
              </a:rPr>
              <a:t>Prosječni svjetski </a:t>
            </a:r>
            <a:r>
              <a:rPr lang="hr-HR" altLang="sr-Latn-RS" sz="2400" b="1" dirty="0">
                <a:solidFill>
                  <a:srgbClr val="54A20E"/>
                </a:solidFill>
              </a:rPr>
              <a:t>prinos suhog cvata </a:t>
            </a:r>
            <a:r>
              <a:rPr lang="hr-HR" altLang="sr-Latn-RS" sz="2400" b="1" dirty="0" smtClean="0">
                <a:solidFill>
                  <a:srgbClr val="54A20E"/>
                </a:solidFill>
              </a:rPr>
              <a:t>150 </a:t>
            </a:r>
            <a:r>
              <a:rPr lang="hr-HR" altLang="sr-Latn-RS" sz="2400" b="1" dirty="0">
                <a:solidFill>
                  <a:srgbClr val="54A20E"/>
                </a:solidFill>
              </a:rPr>
              <a:t>kg/ha</a:t>
            </a:r>
          </a:p>
          <a:p>
            <a:pPr algn="just" eaLnBrk="1" hangingPunct="1">
              <a:buFontTx/>
              <a:buChar char="-"/>
              <a:defRPr/>
            </a:pPr>
            <a:r>
              <a:rPr lang="hr-HR" altLang="sr-Latn-RS" sz="2400" b="1" dirty="0">
                <a:solidFill>
                  <a:srgbClr val="54A20E"/>
                </a:solidFill>
              </a:rPr>
              <a:t>ukupno proizvedeno suhog cvata  </a:t>
            </a:r>
            <a:r>
              <a:rPr lang="hr-HR" altLang="sr-Latn-RS" sz="2400" b="1" dirty="0" smtClean="0">
                <a:solidFill>
                  <a:srgbClr val="54A20E"/>
                </a:solidFill>
              </a:rPr>
              <a:t>5 </a:t>
            </a:r>
            <a:r>
              <a:rPr lang="hr-HR" altLang="sr-Latn-RS" sz="2400" b="1" dirty="0">
                <a:solidFill>
                  <a:srgbClr val="54A20E"/>
                </a:solidFill>
              </a:rPr>
              <a:t>862 t</a:t>
            </a:r>
          </a:p>
          <a:p>
            <a:pPr algn="just" eaLnBrk="1" hangingPunct="1">
              <a:buFontTx/>
              <a:buChar char="-"/>
              <a:defRPr/>
            </a:pPr>
            <a:endParaRPr lang="hr-HR" altLang="sr-Latn-RS" sz="2200" b="1" dirty="0">
              <a:solidFill>
                <a:srgbClr val="33660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hr-HR" altLang="sr-Latn-RS" sz="2200" b="1" dirty="0">
              <a:solidFill>
                <a:srgbClr val="336600"/>
              </a:solidFill>
            </a:endParaRPr>
          </a:p>
        </p:txBody>
      </p:sp>
      <p:pic>
        <p:nvPicPr>
          <p:cNvPr id="1026" name="Picture 2" descr="Pyrethrum crop in flower Tasmania, Australia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-12739" r="-807" b="12739"/>
          <a:stretch/>
        </p:blipFill>
        <p:spPr bwMode="auto">
          <a:xfrm>
            <a:off x="5172003" y="-243408"/>
            <a:ext cx="401177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726766"/>
            <a:ext cx="1812103" cy="75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77" y="817952"/>
            <a:ext cx="1889943" cy="52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55775"/>
            <a:ext cx="8266113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18"/>
          <p:cNvGrpSpPr>
            <a:grpSpLocks/>
          </p:cNvGrpSpPr>
          <p:nvPr/>
        </p:nvGrpSpPr>
        <p:grpSpPr bwMode="auto">
          <a:xfrm>
            <a:off x="672715" y="4797155"/>
            <a:ext cx="8219765" cy="1740313"/>
            <a:chOff x="127" y="2240"/>
            <a:chExt cx="5633" cy="1279"/>
          </a:xfrm>
        </p:grpSpPr>
        <p:sp>
          <p:nvSpPr>
            <p:cNvPr id="33801" name="TextBox 1"/>
            <p:cNvSpPr txBox="1">
              <a:spLocks noChangeArrowheads="1"/>
            </p:cNvSpPr>
            <p:nvPr/>
          </p:nvSpPr>
          <p:spPr bwMode="auto">
            <a:xfrm>
              <a:off x="1458" y="2836"/>
              <a:ext cx="1499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58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58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58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58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750"/>
                </a:spcBef>
                <a:buFontTx/>
                <a:buNone/>
              </a:pPr>
              <a:r>
                <a:rPr lang="hr-HR" altLang="sr-Latn-RS" sz="1800" dirty="0">
                  <a:solidFill>
                    <a:srgbClr val="336600"/>
                  </a:solidFill>
                  <a:latin typeface="+mj-lt"/>
                </a:rPr>
                <a:t>Martina </a:t>
              </a:r>
              <a:r>
                <a:rPr lang="hr-HR" altLang="sr-Latn-RS" sz="1800" dirty="0" err="1">
                  <a:solidFill>
                    <a:srgbClr val="336600"/>
                  </a:solidFill>
                  <a:latin typeface="+mj-lt"/>
                </a:rPr>
                <a:t>Biošić</a:t>
              </a:r>
              <a:endParaRPr lang="hr-HR" altLang="sr-Latn-RS" sz="1800" dirty="0">
                <a:solidFill>
                  <a:srgbClr val="336600"/>
                </a:solidFill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dirty="0">
                  <a:latin typeface="Comic Sans MS" pitchFamily="66" charset="0"/>
                </a:rPr>
                <a:t> </a:t>
              </a:r>
            </a:p>
          </p:txBody>
        </p:sp>
        <p:sp>
          <p:nvSpPr>
            <p:cNvPr id="33802" name="TextBox 6"/>
            <p:cNvSpPr txBox="1">
              <a:spLocks noChangeArrowheads="1"/>
            </p:cNvSpPr>
            <p:nvPr/>
          </p:nvSpPr>
          <p:spPr bwMode="auto">
            <a:xfrm>
              <a:off x="2562" y="2840"/>
              <a:ext cx="149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858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858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858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858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dirty="0">
                  <a:solidFill>
                    <a:srgbClr val="336600"/>
                  </a:solidFill>
                  <a:latin typeface="+mj-lt"/>
                </a:rPr>
                <a:t>Zlatko </a:t>
              </a:r>
              <a:r>
                <a:rPr lang="hr-HR" altLang="sr-Latn-RS" sz="1800" dirty="0" err="1">
                  <a:solidFill>
                    <a:srgbClr val="336600"/>
                  </a:solidFill>
                  <a:latin typeface="+mj-lt"/>
                </a:rPr>
                <a:t>Liber</a:t>
              </a:r>
              <a:endParaRPr lang="hr-HR" altLang="sr-Latn-RS" sz="1800" dirty="0">
                <a:solidFill>
                  <a:srgbClr val="336600"/>
                </a:solidFill>
                <a:latin typeface="+mj-lt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dirty="0">
                  <a:solidFill>
                    <a:srgbClr val="336600"/>
                  </a:solidFill>
                  <a:latin typeface="+mj-lt"/>
                </a:rPr>
                <a:t>Ivan </a:t>
              </a:r>
              <a:r>
                <a:rPr lang="hr-HR" altLang="sr-Latn-RS" sz="1800" dirty="0" err="1">
                  <a:solidFill>
                    <a:srgbClr val="336600"/>
                  </a:solidFill>
                  <a:latin typeface="+mj-lt"/>
                </a:rPr>
                <a:t>Radosavljević</a:t>
              </a:r>
              <a:endParaRPr lang="hr-HR" altLang="sr-Latn-RS" sz="1800" dirty="0">
                <a:solidFill>
                  <a:srgbClr val="336600"/>
                </a:solidFill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dirty="0" smtClean="0">
                  <a:latin typeface="Comic Sans MS" pitchFamily="66" charset="0"/>
                </a:rPr>
                <a:t> </a:t>
              </a:r>
              <a:endParaRPr lang="hr-HR" altLang="sr-Latn-RS" sz="1800" dirty="0">
                <a:latin typeface="Comic Sans MS" pitchFamily="66" charset="0"/>
              </a:endParaRPr>
            </a:p>
          </p:txBody>
        </p:sp>
        <p:sp>
          <p:nvSpPr>
            <p:cNvPr id="33803" name="Rectangle 7"/>
            <p:cNvSpPr>
              <a:spLocks noChangeArrowheads="1"/>
            </p:cNvSpPr>
            <p:nvPr/>
          </p:nvSpPr>
          <p:spPr bwMode="auto">
            <a:xfrm>
              <a:off x="3863" y="2840"/>
              <a:ext cx="1897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hr-HR" altLang="sr-Latn-RS" sz="1800" dirty="0">
                  <a:solidFill>
                    <a:srgbClr val="336600"/>
                  </a:solidFill>
                  <a:latin typeface="+mj-lt"/>
                </a:rPr>
                <a:t>Marija </a:t>
              </a:r>
              <a:r>
                <a:rPr lang="hr-HR" altLang="sr-Latn-RS" sz="1800" dirty="0" smtClean="0">
                  <a:solidFill>
                    <a:srgbClr val="336600"/>
                  </a:solidFill>
                  <a:latin typeface="+mj-lt"/>
                </a:rPr>
                <a:t>Jug-</a:t>
              </a:r>
              <a:r>
                <a:rPr lang="hr-HR" altLang="sr-Latn-RS" sz="1800" dirty="0" err="1" smtClean="0">
                  <a:solidFill>
                    <a:srgbClr val="336600"/>
                  </a:solidFill>
                  <a:latin typeface="+mj-lt"/>
                </a:rPr>
                <a:t>Dujaković</a:t>
              </a:r>
            </a:p>
            <a:p>
              <a:pPr algn="ctr"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hr-HR" altLang="sr-Latn-RS" sz="1800" dirty="0" err="1" smtClean="0">
                  <a:solidFill>
                    <a:srgbClr val="336600"/>
                  </a:solidFill>
                  <a:latin typeface="+mj-lt"/>
                </a:rPr>
                <a:t>Tonka</a:t>
              </a:r>
              <a:r>
                <a:rPr lang="hr-HR" altLang="sr-Latn-RS" sz="1800" dirty="0" smtClean="0">
                  <a:solidFill>
                    <a:srgbClr val="336600"/>
                  </a:solidFill>
                  <a:latin typeface="+mj-lt"/>
                </a:rPr>
                <a:t> Ninčević </a:t>
              </a:r>
              <a:r>
                <a:rPr lang="hr-HR" altLang="sr-Latn-RS" sz="1800" dirty="0" smtClean="0">
                  <a:solidFill>
                    <a:srgbClr val="336600"/>
                  </a:solidFill>
                  <a:latin typeface="Comic Sans MS" pitchFamily="66" charset="0"/>
                </a:rPr>
                <a:t> </a:t>
              </a:r>
              <a:endParaRPr lang="hr-HR" altLang="sr-Latn-RS" sz="1800" dirty="0">
                <a:solidFill>
                  <a:srgbClr val="336600"/>
                </a:solidFill>
                <a:latin typeface="Comic Sans MS" pitchFamily="66" charset="0"/>
              </a:endParaRPr>
            </a:p>
          </p:txBody>
        </p:sp>
        <p:pic>
          <p:nvPicPr>
            <p:cNvPr id="33804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296"/>
              <a:ext cx="741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" y="2329"/>
              <a:ext cx="104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6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" y="2240"/>
              <a:ext cx="618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" y="2244"/>
              <a:ext cx="63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TextBox 12"/>
            <p:cNvSpPr txBox="1">
              <a:spLocks noChangeArrowheads="1"/>
            </p:cNvSpPr>
            <p:nvPr/>
          </p:nvSpPr>
          <p:spPr bwMode="auto">
            <a:xfrm>
              <a:off x="127" y="2823"/>
              <a:ext cx="1525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dirty="0">
                  <a:solidFill>
                    <a:srgbClr val="336600"/>
                  </a:solidFill>
                  <a:latin typeface="+mj-lt"/>
                </a:rPr>
                <a:t>Martina </a:t>
              </a:r>
              <a:r>
                <a:rPr lang="hr-HR" altLang="sr-Latn-RS" sz="1800" dirty="0" err="1">
                  <a:solidFill>
                    <a:srgbClr val="336600"/>
                  </a:solidFill>
                  <a:latin typeface="+mj-lt"/>
                </a:rPr>
                <a:t>Grdiša</a:t>
              </a:r>
              <a:endParaRPr lang="hr-HR" altLang="sr-Latn-RS" sz="1800" dirty="0">
                <a:solidFill>
                  <a:srgbClr val="336600"/>
                </a:solidFill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dirty="0">
                  <a:solidFill>
                    <a:srgbClr val="336600"/>
                  </a:solidFill>
                  <a:latin typeface="+mj-lt"/>
                </a:rPr>
                <a:t>Zlatko </a:t>
              </a:r>
              <a:r>
                <a:rPr lang="hr-HR" altLang="sr-Latn-RS" sz="1800" dirty="0" err="1">
                  <a:solidFill>
                    <a:srgbClr val="336600"/>
                  </a:solidFill>
                  <a:latin typeface="+mj-lt"/>
                </a:rPr>
                <a:t>Šatović</a:t>
              </a:r>
              <a:endParaRPr lang="hr-HR" altLang="sr-Latn-RS" sz="1800" dirty="0">
                <a:solidFill>
                  <a:srgbClr val="336600"/>
                </a:solidFill>
                <a:latin typeface="+mj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dirty="0">
                  <a:solidFill>
                    <a:srgbClr val="336600"/>
                  </a:solidFill>
                  <a:latin typeface="+mj-lt"/>
                </a:rPr>
                <a:t>Filip Varga</a:t>
              </a:r>
            </a:p>
          </p:txBody>
        </p:sp>
      </p:grpSp>
      <p:sp>
        <p:nvSpPr>
          <p:cNvPr id="33798" name="Rectangle 15"/>
          <p:cNvSpPr>
            <a:spLocks noChangeArrowheads="1"/>
          </p:cNvSpPr>
          <p:nvPr/>
        </p:nvSpPr>
        <p:spPr bwMode="auto">
          <a:xfrm>
            <a:off x="439469" y="1628800"/>
            <a:ext cx="80756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600" b="1" dirty="0" smtClean="0">
                <a:solidFill>
                  <a:srgbClr val="9B1591"/>
                </a:solidFill>
                <a:latin typeface="+mj-lt"/>
              </a:rPr>
              <a:t>Projekt: </a:t>
            </a:r>
          </a:p>
          <a:p>
            <a:pPr algn="ctr" eaLnBrk="1" hangingPunct="1"/>
            <a:r>
              <a:rPr lang="hr-HR" altLang="sr-Latn-RS" sz="2600" b="1" dirty="0" smtClean="0">
                <a:solidFill>
                  <a:srgbClr val="9B1591"/>
                </a:solidFill>
                <a:latin typeface="+mj-lt"/>
              </a:rPr>
              <a:t>Genetska </a:t>
            </a:r>
            <a:r>
              <a:rPr lang="hr-HR" altLang="sr-Latn-RS" sz="2600" b="1" dirty="0">
                <a:solidFill>
                  <a:srgbClr val="9B1591"/>
                </a:solidFill>
                <a:latin typeface="+mj-lt"/>
              </a:rPr>
              <a:t>osnova insekticidnog potencijala </a:t>
            </a:r>
            <a:endParaRPr lang="hr-HR" altLang="sr-Latn-RS" sz="2600" b="1" dirty="0" smtClean="0">
              <a:solidFill>
                <a:srgbClr val="9B1591"/>
              </a:solidFill>
              <a:latin typeface="+mj-lt"/>
            </a:endParaRPr>
          </a:p>
          <a:p>
            <a:pPr algn="ctr" eaLnBrk="1" hangingPunct="1"/>
            <a:r>
              <a:rPr lang="hr-HR" altLang="sr-Latn-RS" sz="2600" b="1" dirty="0" smtClean="0">
                <a:solidFill>
                  <a:srgbClr val="9B1591"/>
                </a:solidFill>
                <a:latin typeface="+mj-lt"/>
              </a:rPr>
              <a:t>dalmatinskog </a:t>
            </a:r>
            <a:r>
              <a:rPr lang="hr-HR" altLang="sr-Latn-RS" sz="2600" b="1" dirty="0">
                <a:solidFill>
                  <a:srgbClr val="9B1591"/>
                </a:solidFill>
                <a:latin typeface="+mj-lt"/>
              </a:rPr>
              <a:t>buhača </a:t>
            </a:r>
          </a:p>
          <a:p>
            <a:pPr algn="ctr" eaLnBrk="1" hangingPunct="1"/>
            <a:r>
              <a:rPr lang="hr-HR" altLang="sr-Latn-RS" sz="2200" b="1" dirty="0" smtClean="0">
                <a:solidFill>
                  <a:srgbClr val="9B1591"/>
                </a:solidFill>
                <a:latin typeface="+mj-lt"/>
              </a:rPr>
              <a:t>(</a:t>
            </a:r>
            <a:r>
              <a:rPr lang="hr-HR" altLang="sr-Latn-RS" sz="2200" b="1" i="1" dirty="0" err="1">
                <a:solidFill>
                  <a:srgbClr val="9B1591"/>
                </a:solidFill>
                <a:latin typeface="+mj-lt"/>
              </a:rPr>
              <a:t>Tanacetum</a:t>
            </a:r>
            <a:r>
              <a:rPr lang="hr-HR" altLang="sr-Latn-RS" sz="2200" b="1" i="1" dirty="0">
                <a:solidFill>
                  <a:srgbClr val="9B1591"/>
                </a:solidFill>
                <a:latin typeface="+mj-lt"/>
              </a:rPr>
              <a:t> </a:t>
            </a:r>
            <a:r>
              <a:rPr lang="hr-HR" altLang="sr-Latn-RS" sz="2200" b="1" i="1" dirty="0" err="1">
                <a:solidFill>
                  <a:srgbClr val="9B1591"/>
                </a:solidFill>
                <a:latin typeface="+mj-lt"/>
              </a:rPr>
              <a:t>cinerariifolium</a:t>
            </a:r>
            <a:r>
              <a:rPr lang="hr-HR" altLang="sr-Latn-RS" sz="2200" b="1" i="1" dirty="0">
                <a:solidFill>
                  <a:srgbClr val="9B1591"/>
                </a:solidFill>
                <a:latin typeface="+mj-lt"/>
              </a:rPr>
              <a:t> </a:t>
            </a:r>
            <a:r>
              <a:rPr lang="hr-HR" altLang="sr-Latn-RS" sz="2200" b="1" dirty="0">
                <a:solidFill>
                  <a:srgbClr val="9B1591"/>
                </a:solidFill>
                <a:latin typeface="+mj-lt"/>
              </a:rPr>
              <a:t>/</a:t>
            </a:r>
            <a:r>
              <a:rPr lang="hr-HR" altLang="sr-Latn-RS" sz="2200" b="1" dirty="0" err="1">
                <a:solidFill>
                  <a:srgbClr val="9B1591"/>
                </a:solidFill>
                <a:latin typeface="+mj-lt"/>
              </a:rPr>
              <a:t>Trevir</a:t>
            </a:r>
            <a:r>
              <a:rPr lang="hr-HR" altLang="sr-Latn-RS" sz="2200" b="1" dirty="0">
                <a:solidFill>
                  <a:srgbClr val="9B1591"/>
                </a:solidFill>
                <a:latin typeface="+mj-lt"/>
              </a:rPr>
              <a:t>./ </a:t>
            </a:r>
            <a:r>
              <a:rPr lang="hr-HR" altLang="sr-Latn-RS" sz="2200" b="1" dirty="0" err="1">
                <a:solidFill>
                  <a:srgbClr val="9B1591"/>
                </a:solidFill>
                <a:latin typeface="+mj-lt"/>
              </a:rPr>
              <a:t>Sch</a:t>
            </a:r>
            <a:r>
              <a:rPr lang="hr-HR" altLang="sr-Latn-RS" sz="2200" b="1" dirty="0">
                <a:solidFill>
                  <a:srgbClr val="9B1591"/>
                </a:solidFill>
                <a:latin typeface="+mj-lt"/>
              </a:rPr>
              <a:t>. </a:t>
            </a:r>
            <a:r>
              <a:rPr lang="hr-HR" altLang="sr-Latn-RS" sz="2200" b="1" dirty="0" err="1">
                <a:solidFill>
                  <a:srgbClr val="9B1591"/>
                </a:solidFill>
                <a:latin typeface="+mj-lt"/>
              </a:rPr>
              <a:t>Bip</a:t>
            </a:r>
            <a:r>
              <a:rPr lang="hr-HR" altLang="sr-Latn-RS" sz="2200" b="1" dirty="0">
                <a:solidFill>
                  <a:srgbClr val="9B1591"/>
                </a:solidFill>
                <a:latin typeface="+mj-lt"/>
              </a:rPr>
              <a:t>.)</a:t>
            </a:r>
          </a:p>
        </p:txBody>
      </p:sp>
      <p:sp>
        <p:nvSpPr>
          <p:cNvPr id="33799" name="Rectangle 17"/>
          <p:cNvSpPr>
            <a:spLocks noChangeArrowheads="1"/>
          </p:cNvSpPr>
          <p:nvPr/>
        </p:nvSpPr>
        <p:spPr bwMode="auto">
          <a:xfrm>
            <a:off x="497103" y="3555013"/>
            <a:ext cx="530362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000" dirty="0">
                <a:solidFill>
                  <a:srgbClr val="336600"/>
                </a:solidFill>
                <a:latin typeface="+mj-lt"/>
              </a:rPr>
              <a:t>Doc. dr. sc. Martina </a:t>
            </a:r>
            <a:r>
              <a:rPr lang="hr-HR" altLang="sr-Latn-RS" sz="2000" dirty="0" err="1">
                <a:solidFill>
                  <a:srgbClr val="336600"/>
                </a:solidFill>
                <a:latin typeface="+mj-lt"/>
              </a:rPr>
              <a:t>Grdiša</a:t>
            </a:r>
            <a:endParaRPr lang="hr-HR" altLang="sr-Latn-RS" sz="2000" dirty="0">
              <a:solidFill>
                <a:srgbClr val="336600"/>
              </a:solidFill>
              <a:latin typeface="+mj-lt"/>
            </a:endParaRPr>
          </a:p>
          <a:p>
            <a:pPr eaLnBrk="1" hangingPunct="1"/>
            <a:r>
              <a:rPr lang="hr-HR" altLang="sr-Latn-RS" sz="2000" dirty="0">
                <a:solidFill>
                  <a:srgbClr val="336600"/>
                </a:solidFill>
                <a:latin typeface="+mj-lt"/>
              </a:rPr>
              <a:t>Sveučilište u Zagrebu Agronomski fakultet</a:t>
            </a:r>
          </a:p>
          <a:p>
            <a:pPr eaLnBrk="1" hangingPunct="1"/>
            <a:r>
              <a:rPr lang="hr-HR" altLang="sr-Latn-RS" sz="2000" dirty="0" smtClean="0">
                <a:solidFill>
                  <a:srgbClr val="336600"/>
                </a:solidFill>
                <a:latin typeface="+mj-lt"/>
              </a:rPr>
              <a:t>Web </a:t>
            </a:r>
            <a:r>
              <a:rPr lang="hr-HR" altLang="sr-Latn-RS" sz="2000" dirty="0">
                <a:solidFill>
                  <a:srgbClr val="336600"/>
                </a:solidFill>
                <a:latin typeface="+mj-lt"/>
              </a:rPr>
              <a:t>stranica projekta: </a:t>
            </a:r>
            <a:r>
              <a:rPr lang="hr-HR" altLang="sr-Latn-RS" sz="2000" b="1" dirty="0">
                <a:solidFill>
                  <a:srgbClr val="336600"/>
                </a:solidFill>
                <a:latin typeface="+mj-lt"/>
              </a:rPr>
              <a:t>pyrdiv.agr.hr</a:t>
            </a:r>
          </a:p>
        </p:txBody>
      </p:sp>
      <p:sp>
        <p:nvSpPr>
          <p:cNvPr id="33800" name="Rectangle 19"/>
          <p:cNvSpPr>
            <a:spLocks noChangeArrowheads="1"/>
          </p:cNvSpPr>
          <p:nvPr/>
        </p:nvSpPr>
        <p:spPr bwMode="auto">
          <a:xfrm>
            <a:off x="1570051" y="188913"/>
            <a:ext cx="5311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dirty="0">
                <a:solidFill>
                  <a:srgbClr val="54A20E"/>
                </a:solidFill>
                <a:latin typeface="+mj-lt"/>
              </a:rPr>
              <a:t>Projekt u cijelosti financira Hrvatska zaklada za znanost</a:t>
            </a:r>
          </a:p>
        </p:txBody>
      </p:sp>
    </p:spTree>
    <p:extLst>
      <p:ext uri="{BB962C8B-B14F-4D97-AF65-F5344CB8AC3E}">
        <p14:creationId xmlns:p14="http://schemas.microsoft.com/office/powerpoint/2010/main" val="25052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428625"/>
            <a:ext cx="7872412" cy="50006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hr-HR" altLang="sr-Latn-RS" sz="3200" b="1" dirty="0" smtClean="0">
                <a:solidFill>
                  <a:srgbClr val="54A20E"/>
                </a:solidFill>
              </a:rPr>
              <a:t>Ciljevi projekta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250825" y="1412875"/>
            <a:ext cx="8640763" cy="32591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hr-HR" altLang="sr-Latn-RS" sz="2400" dirty="0" smtClean="0">
                <a:solidFill>
                  <a:srgbClr val="54A20E"/>
                </a:solidFill>
              </a:rPr>
              <a:t>Utvrđivanje genetske raznolikosti i strukture prirodnih populacija dalmatinskog buhača.</a:t>
            </a:r>
          </a:p>
          <a:p>
            <a:pPr>
              <a:spcBef>
                <a:spcPct val="0"/>
              </a:spcBef>
            </a:pPr>
            <a:endParaRPr lang="hr-HR" altLang="sr-Latn-RS" sz="2400" dirty="0" smtClean="0">
              <a:solidFill>
                <a:srgbClr val="54A20E"/>
              </a:solidFill>
            </a:endParaRPr>
          </a:p>
          <a:p>
            <a:pPr>
              <a:spcBef>
                <a:spcPct val="0"/>
              </a:spcBef>
            </a:pPr>
            <a:r>
              <a:rPr lang="hr-HR" altLang="sr-Latn-RS" sz="2400" dirty="0" smtClean="0">
                <a:solidFill>
                  <a:srgbClr val="54A20E"/>
                </a:solidFill>
              </a:rPr>
              <a:t>Utvrđivanje biokemijske raznolikosti dalmatinskog buhača.</a:t>
            </a:r>
          </a:p>
          <a:p>
            <a:pPr>
              <a:spcBef>
                <a:spcPct val="0"/>
              </a:spcBef>
            </a:pPr>
            <a:endParaRPr lang="hr-HR" altLang="sr-Latn-RS" sz="2400" dirty="0" smtClean="0">
              <a:solidFill>
                <a:srgbClr val="54A20E"/>
              </a:solidFill>
            </a:endParaRPr>
          </a:p>
          <a:p>
            <a:pPr>
              <a:spcBef>
                <a:spcPct val="0"/>
              </a:spcBef>
            </a:pPr>
            <a:r>
              <a:rPr lang="hr-HR" altLang="sr-Latn-RS" sz="2400" dirty="0" smtClean="0">
                <a:solidFill>
                  <a:srgbClr val="54A20E"/>
                </a:solidFill>
              </a:rPr>
              <a:t>Otkrivanje AFLP biljega vezanih za gene koji nadziru tvorbu </a:t>
            </a:r>
            <a:r>
              <a:rPr lang="hr-HR" altLang="sr-Latn-RS" sz="2400" dirty="0" err="1" smtClean="0">
                <a:solidFill>
                  <a:srgbClr val="54A20E"/>
                </a:solidFill>
              </a:rPr>
              <a:t>piretrina</a:t>
            </a:r>
            <a:r>
              <a:rPr lang="hr-HR" altLang="sr-Latn-RS" sz="2400" dirty="0" smtClean="0">
                <a:solidFill>
                  <a:srgbClr val="54A20E"/>
                </a:solidFill>
              </a:rPr>
              <a:t> pomoću pridružujućeg </a:t>
            </a:r>
            <a:r>
              <a:rPr lang="hr-HR" altLang="sr-Latn-RS" sz="2400" dirty="0" err="1" smtClean="0">
                <a:solidFill>
                  <a:srgbClr val="54A20E"/>
                </a:solidFill>
              </a:rPr>
              <a:t>kartiranja</a:t>
            </a:r>
            <a:r>
              <a:rPr lang="hr-HR" altLang="sr-Latn-RS" sz="2400" dirty="0" smtClean="0">
                <a:solidFill>
                  <a:srgbClr val="54A20E"/>
                </a:solidFill>
              </a:rPr>
              <a:t>.</a:t>
            </a:r>
          </a:p>
        </p:txBody>
      </p:sp>
      <p:pic>
        <p:nvPicPr>
          <p:cNvPr id="3482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2008"/>
            <a:ext cx="146803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107504" y="5112270"/>
            <a:ext cx="8848725" cy="1222375"/>
            <a:chOff x="139" y="3317"/>
            <a:chExt cx="5574" cy="770"/>
          </a:xfrm>
        </p:grpSpPr>
        <p:pic>
          <p:nvPicPr>
            <p:cNvPr id="34823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" y="3380"/>
              <a:ext cx="1155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4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" y="3531"/>
              <a:ext cx="1855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" y="3317"/>
              <a:ext cx="807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" y="3469"/>
              <a:ext cx="81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29" y="4719163"/>
            <a:ext cx="954088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6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ictures\Pictures\30.07. Slike sa mobitela\20150602_124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24001"/>
            <a:ext cx="5017031" cy="66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kstniOkvir 1"/>
          <p:cNvSpPr txBox="1">
            <a:spLocks noChangeArrowheads="1"/>
          </p:cNvSpPr>
          <p:nvPr/>
        </p:nvSpPr>
        <p:spPr bwMode="auto">
          <a:xfrm>
            <a:off x="3059832" y="5833842"/>
            <a:ext cx="2808288" cy="768350"/>
          </a:xfrm>
          <a:prstGeom prst="rect">
            <a:avLst/>
          </a:prstGeom>
          <a:solidFill>
            <a:srgbClr val="9B159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4400" dirty="0">
                <a:solidFill>
                  <a:srgbClr val="FFFF00"/>
                </a:solidFill>
                <a:latin typeface="Comic Sans MS" pitchFamily="66" charset="0"/>
              </a:rPr>
              <a:t>HVALA!</a:t>
            </a:r>
          </a:p>
        </p:txBody>
      </p:sp>
    </p:spTree>
    <p:extLst>
      <p:ext uri="{BB962C8B-B14F-4D97-AF65-F5344CB8AC3E}">
        <p14:creationId xmlns:p14="http://schemas.microsoft.com/office/powerpoint/2010/main" val="29651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935602" cy="295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74" y="3246186"/>
            <a:ext cx="3939642" cy="295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917477" y="836712"/>
            <a:ext cx="3780283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Višegodišnja vrsta,</a:t>
            </a:r>
            <a:endParaRPr lang="hr-HR" altLang="sr-Latn-RS" sz="2400" b="1" dirty="0">
              <a:solidFill>
                <a:srgbClr val="54A20E"/>
              </a:solidFill>
              <a:latin typeface="+mj-lt"/>
            </a:endParaRPr>
          </a:p>
          <a:p>
            <a:pPr eaLnBrk="1" hangingPunct="1">
              <a:lnSpc>
                <a:spcPct val="130000"/>
              </a:lnSpc>
            </a:pPr>
            <a:r>
              <a:rPr lang="hr-HR" altLang="sr-Latn-RS" sz="2400" b="1" dirty="0">
                <a:solidFill>
                  <a:srgbClr val="54A20E"/>
                </a:solidFill>
                <a:latin typeface="+mj-lt"/>
              </a:rPr>
              <a:t>30-70 cm </a:t>
            </a: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visine,</a:t>
            </a:r>
            <a:endParaRPr lang="hr-HR" altLang="sr-Latn-RS" sz="2400" b="1" dirty="0">
              <a:solidFill>
                <a:srgbClr val="54A20E"/>
              </a:solidFill>
              <a:latin typeface="+mj-lt"/>
            </a:endParaRPr>
          </a:p>
          <a:p>
            <a:pPr eaLnBrk="1" hangingPunct="1">
              <a:lnSpc>
                <a:spcPct val="130000"/>
              </a:lnSpc>
            </a:pPr>
            <a:r>
              <a:rPr lang="hr-HR" altLang="sr-Latn-RS" sz="2400" b="1" dirty="0">
                <a:solidFill>
                  <a:srgbClr val="54A20E"/>
                </a:solidFill>
                <a:latin typeface="+mj-lt"/>
              </a:rPr>
              <a:t>cvate </a:t>
            </a: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u </a:t>
            </a:r>
            <a:r>
              <a:rPr lang="hr-HR" altLang="sr-Latn-RS" sz="2400" b="1" dirty="0">
                <a:solidFill>
                  <a:srgbClr val="54A20E"/>
                </a:solidFill>
                <a:latin typeface="+mj-lt"/>
              </a:rPr>
              <a:t>mjesecu</a:t>
            </a:r>
          </a:p>
          <a:p>
            <a:pPr eaLnBrk="1" hangingPunct="1">
              <a:lnSpc>
                <a:spcPct val="130000"/>
              </a:lnSpc>
            </a:pP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svibnju i lipnju</a:t>
            </a:r>
            <a:endParaRPr lang="hr-HR" altLang="sr-Latn-RS" sz="2400" b="1" dirty="0">
              <a:solidFill>
                <a:srgbClr val="54A20E"/>
              </a:solidFill>
              <a:latin typeface="+mj-lt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5148064" y="4149080"/>
            <a:ext cx="3614335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Stanište: kamenita</a:t>
            </a:r>
            <a:r>
              <a:rPr lang="hr-HR" altLang="sr-Latn-RS" sz="2400" b="1" dirty="0">
                <a:solidFill>
                  <a:srgbClr val="54A20E"/>
                </a:solidFill>
                <a:latin typeface="+mj-lt"/>
              </a:rPr>
              <a:t>, skeletna, degradirana staništa, kamenjarski </a:t>
            </a: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pašnjaci.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Mnogo svjetla i topline</a:t>
            </a:r>
            <a:endParaRPr lang="hr-HR" altLang="sr-Latn-RS" sz="2400" b="1" dirty="0">
              <a:solidFill>
                <a:srgbClr val="54A20E"/>
              </a:solidFill>
              <a:latin typeface="+mj-lt"/>
            </a:endParaRPr>
          </a:p>
        </p:txBody>
      </p:sp>
      <p:pic>
        <p:nvPicPr>
          <p:cNvPr id="512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46803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7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8A8BC016-773F-416B-B79B-F8C7235B05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477" y="304800"/>
            <a:ext cx="4627563" cy="341223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sz="2400" b="1" dirty="0">
                <a:solidFill>
                  <a:srgbClr val="54A20E"/>
                </a:solidFill>
                <a:latin typeface="+mj-lt"/>
              </a:rPr>
              <a:t>CVJETNA </a:t>
            </a:r>
            <a:r>
              <a:rPr lang="hr-HR" sz="2400" b="1" dirty="0" smtClean="0">
                <a:solidFill>
                  <a:srgbClr val="54A20E"/>
                </a:solidFill>
                <a:latin typeface="+mj-lt"/>
              </a:rPr>
              <a:t>GLAVICA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hr-HR" sz="2400" b="1" dirty="0" smtClean="0">
              <a:solidFill>
                <a:srgbClr val="54A20E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r-HR" sz="2200" b="1" dirty="0" smtClean="0">
                <a:solidFill>
                  <a:srgbClr val="54A20E"/>
                </a:solidFill>
                <a:latin typeface="+mj-lt"/>
              </a:rPr>
              <a:t>- jezičasti </a:t>
            </a:r>
            <a:r>
              <a:rPr lang="hr-HR" sz="2200" b="1" dirty="0">
                <a:solidFill>
                  <a:srgbClr val="54A20E"/>
                </a:solidFill>
                <a:latin typeface="+mj-lt"/>
              </a:rPr>
              <a:t>i cjevasti cvjetovi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r-HR" sz="2200" b="1" dirty="0">
              <a:solidFill>
                <a:srgbClr val="54A20E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r-HR" sz="2200" b="1" dirty="0" smtClean="0">
                <a:solidFill>
                  <a:srgbClr val="54A20E"/>
                </a:solidFill>
                <a:latin typeface="+mj-lt"/>
              </a:rPr>
              <a:t>Jezičasti </a:t>
            </a:r>
            <a:r>
              <a:rPr lang="hr-HR" sz="2200" b="1" dirty="0">
                <a:solidFill>
                  <a:srgbClr val="54A20E"/>
                </a:solidFill>
                <a:latin typeface="+mj-lt"/>
              </a:rPr>
              <a:t>cvjetovi: </a:t>
            </a:r>
            <a:r>
              <a:rPr lang="hr-HR" sz="2200" b="1" dirty="0" smtClean="0">
                <a:solidFill>
                  <a:srgbClr val="54A20E"/>
                </a:solidFill>
                <a:latin typeface="+mj-lt"/>
              </a:rPr>
              <a:t>bijeli</a:t>
            </a:r>
            <a:r>
              <a:rPr lang="hr-HR" sz="2200" b="1" dirty="0">
                <a:solidFill>
                  <a:srgbClr val="54A20E"/>
                </a:solidFill>
                <a:latin typeface="+mj-lt"/>
              </a:rPr>
              <a:t>, ženski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r-HR" sz="2200" b="1" dirty="0" smtClean="0">
                <a:solidFill>
                  <a:srgbClr val="54A20E"/>
                </a:solidFill>
                <a:latin typeface="+mj-lt"/>
              </a:rPr>
              <a:t>Cjevasti cvjetovi: žuti</a:t>
            </a:r>
            <a:r>
              <a:rPr lang="hr-HR" sz="2200" b="1" dirty="0">
                <a:solidFill>
                  <a:srgbClr val="54A20E"/>
                </a:solidFill>
                <a:latin typeface="+mj-lt"/>
              </a:rPr>
              <a:t>, </a:t>
            </a:r>
            <a:r>
              <a:rPr lang="hr-HR" sz="2200" b="1" dirty="0" err="1" smtClean="0">
                <a:solidFill>
                  <a:srgbClr val="54A20E"/>
                </a:solidFill>
                <a:latin typeface="+mj-lt"/>
              </a:rPr>
              <a:t>hermafroditni</a:t>
            </a:r>
            <a:endParaRPr lang="hr-HR" sz="2200" b="1" dirty="0">
              <a:solidFill>
                <a:srgbClr val="54A20E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hr-HR" sz="2200" b="1" dirty="0" smtClean="0">
              <a:solidFill>
                <a:srgbClr val="54A20E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r-HR" sz="2200" b="1" dirty="0" smtClean="0">
                <a:solidFill>
                  <a:srgbClr val="54A20E"/>
                </a:solidFill>
                <a:latin typeface="+mj-lt"/>
              </a:rPr>
              <a:t>PLOD</a:t>
            </a:r>
            <a:r>
              <a:rPr lang="hr-HR" sz="2200" b="1" dirty="0">
                <a:solidFill>
                  <a:srgbClr val="54A20E"/>
                </a:solidFill>
                <a:latin typeface="+mj-lt"/>
              </a:rPr>
              <a:t>: roška (</a:t>
            </a:r>
            <a:r>
              <a:rPr lang="hr-HR" sz="2200" b="1" dirty="0" err="1">
                <a:solidFill>
                  <a:srgbClr val="54A20E"/>
                </a:solidFill>
                <a:latin typeface="+mj-lt"/>
              </a:rPr>
              <a:t>ahenija</a:t>
            </a:r>
            <a:r>
              <a:rPr lang="hr-HR" sz="2200" b="1" dirty="0" smtClean="0">
                <a:solidFill>
                  <a:srgbClr val="54A20E"/>
                </a:solidFill>
                <a:latin typeface="+mj-lt"/>
              </a:rPr>
              <a:t>)</a:t>
            </a:r>
            <a:endParaRPr lang="hr-HR" sz="2200" b="1" dirty="0">
              <a:solidFill>
                <a:srgbClr val="54A20E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2200" b="1" dirty="0">
                <a:solidFill>
                  <a:srgbClr val="54A20E"/>
                </a:solidFill>
                <a:latin typeface="+mj-lt"/>
              </a:rPr>
              <a:t> -  </a:t>
            </a:r>
            <a:r>
              <a:rPr lang="hr-HR" sz="2200" b="1" dirty="0" smtClean="0">
                <a:solidFill>
                  <a:srgbClr val="54A20E"/>
                </a:solidFill>
                <a:latin typeface="+mj-lt"/>
              </a:rPr>
              <a:t>dugačka </a:t>
            </a:r>
            <a:r>
              <a:rPr lang="hr-HR" sz="2200" b="1" dirty="0">
                <a:solidFill>
                  <a:srgbClr val="54A20E"/>
                </a:solidFill>
                <a:latin typeface="+mj-lt"/>
              </a:rPr>
              <a:t>3-4 mm, široka 1-1.5 </a:t>
            </a:r>
            <a:r>
              <a:rPr lang="hr-HR" sz="2200" b="1" dirty="0" smtClean="0">
                <a:solidFill>
                  <a:srgbClr val="54A20E"/>
                </a:solidFill>
                <a:latin typeface="+mj-lt"/>
              </a:rPr>
              <a:t>mm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hr-HR" sz="2000" b="1" dirty="0">
              <a:solidFill>
                <a:srgbClr val="54A20E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6700" y="317500"/>
            <a:ext cx="3327400" cy="3175000"/>
          </a:xfrm>
          <a:ln w="28575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6096000" y="2667000"/>
            <a:ext cx="0" cy="12192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172200" y="4267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486400" y="3962400"/>
            <a:ext cx="1100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 dirty="0">
                <a:solidFill>
                  <a:srgbClr val="54A20E"/>
                </a:solidFill>
              </a:rPr>
              <a:t>Jezičasti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 dirty="0">
                <a:solidFill>
                  <a:srgbClr val="54A20E"/>
                </a:solidFill>
              </a:rPr>
              <a:t> cvijet</a:t>
            </a: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6858000" y="1905000"/>
            <a:ext cx="381000" cy="22098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7010400" y="41148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 dirty="0">
                <a:solidFill>
                  <a:srgbClr val="54A20E"/>
                </a:solidFill>
              </a:rPr>
              <a:t>Cjevasti     cvjetovi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5715000" y="2514600"/>
            <a:ext cx="304800" cy="129540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37" y="3880842"/>
            <a:ext cx="2128838" cy="127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2" descr="http://upload.wikimedia.org/wikipedia/commons/2/2c/Tanacetum_cinerariifolium_MHNT.BOT._2012.10.1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0" y="3686175"/>
            <a:ext cx="1914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304632" y="5877275"/>
            <a:ext cx="62796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altLang="sr-Latn-RS" sz="2200" b="1" dirty="0" smtClean="0">
                <a:solidFill>
                  <a:srgbClr val="54A20E"/>
                </a:solidFill>
                <a:latin typeface="+mj-lt"/>
              </a:rPr>
              <a:t>Odrasla biljka može formirati preko 200 cvjetova</a:t>
            </a:r>
          </a:p>
        </p:txBody>
      </p:sp>
    </p:spTree>
    <p:extLst>
      <p:ext uri="{BB962C8B-B14F-4D97-AF65-F5344CB8AC3E}">
        <p14:creationId xmlns:p14="http://schemas.microsoft.com/office/powerpoint/2010/main" val="27922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10136" y="3645024"/>
            <a:ext cx="22453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altLang="sr-Latn-RS" sz="2200" b="1" dirty="0">
                <a:solidFill>
                  <a:srgbClr val="54A20E"/>
                </a:solidFill>
                <a:latin typeface="+mj-lt"/>
              </a:rPr>
              <a:t>L</a:t>
            </a:r>
            <a:r>
              <a:rPr lang="hr-HR" altLang="sr-Latn-RS" sz="2200" b="1" dirty="0" smtClean="0">
                <a:solidFill>
                  <a:srgbClr val="54A20E"/>
                </a:solidFill>
                <a:latin typeface="+mj-lt"/>
              </a:rPr>
              <a:t>istovi: </a:t>
            </a:r>
          </a:p>
          <a:p>
            <a:pPr>
              <a:defRPr/>
            </a:pPr>
            <a:r>
              <a:rPr lang="hr-HR" altLang="sr-Latn-RS" sz="2200" b="1" dirty="0" err="1" smtClean="0">
                <a:solidFill>
                  <a:srgbClr val="54A20E"/>
                </a:solidFill>
                <a:latin typeface="+mj-lt"/>
              </a:rPr>
              <a:t>perasto</a:t>
            </a:r>
            <a:r>
              <a:rPr lang="hr-HR" altLang="sr-Latn-RS" sz="2200" b="1" dirty="0" smtClean="0">
                <a:solidFill>
                  <a:srgbClr val="54A20E"/>
                </a:solidFill>
                <a:latin typeface="+mj-lt"/>
              </a:rPr>
              <a:t> </a:t>
            </a:r>
            <a:r>
              <a:rPr lang="hr-HR" altLang="sr-Latn-RS" sz="2200" b="1" dirty="0">
                <a:solidFill>
                  <a:srgbClr val="54A20E"/>
                </a:solidFill>
                <a:latin typeface="+mj-lt"/>
              </a:rPr>
              <a:t>razdijeljeni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21736"/>
            <a:ext cx="2135648" cy="1658203"/>
          </a:xfrm>
          <a:prstGeom prst="rect">
            <a:avLst/>
          </a:prstGeom>
          <a:solidFill>
            <a:srgbClr val="336600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32" y="0"/>
            <a:ext cx="1200794" cy="3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79" y="2991756"/>
            <a:ext cx="2357594" cy="17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09" y="4869160"/>
            <a:ext cx="2394264" cy="15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kstniOkvir 8"/>
          <p:cNvSpPr txBox="1">
            <a:spLocks noChangeArrowheads="1"/>
          </p:cNvSpPr>
          <p:nvPr/>
        </p:nvSpPr>
        <p:spPr bwMode="auto">
          <a:xfrm>
            <a:off x="4963664" y="331000"/>
            <a:ext cx="1587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IVANČICA</a:t>
            </a:r>
            <a:endParaRPr lang="hr-HR" altLang="sr-Latn-RS" sz="2400" b="1" dirty="0">
              <a:solidFill>
                <a:srgbClr val="54A20E"/>
              </a:solidFill>
              <a:latin typeface="+mj-lt"/>
            </a:endParaRPr>
          </a:p>
        </p:txBody>
      </p:sp>
      <p:sp>
        <p:nvSpPr>
          <p:cNvPr id="6157" name="TekstniOkvir 19"/>
          <p:cNvSpPr txBox="1">
            <a:spLocks noChangeArrowheads="1"/>
          </p:cNvSpPr>
          <p:nvPr/>
        </p:nvSpPr>
        <p:spPr bwMode="auto">
          <a:xfrm>
            <a:off x="1690837" y="331000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2400" b="1" dirty="0" smtClean="0">
                <a:solidFill>
                  <a:srgbClr val="54A20E"/>
                </a:solidFill>
                <a:latin typeface="+mj-lt"/>
              </a:rPr>
              <a:t>BUHAČ</a:t>
            </a:r>
            <a:endParaRPr lang="hr-HR" altLang="sr-Latn-RS" sz="2400" b="1" dirty="0">
              <a:solidFill>
                <a:srgbClr val="54A20E"/>
              </a:solidFill>
              <a:latin typeface="+mj-lt"/>
            </a:endParaRPr>
          </a:p>
        </p:txBody>
      </p:sp>
      <p:pic>
        <p:nvPicPr>
          <p:cNvPr id="6158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36" y="4998994"/>
            <a:ext cx="2346327" cy="16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P10101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48" y="1128527"/>
            <a:ext cx="2089232" cy="1567224"/>
          </a:xfrm>
          <a:prstGeom prst="rect">
            <a:avLst/>
          </a:prstGeom>
          <a:noFill/>
          <a:ln w="190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ikovni rezultat za ivanÄi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23" y="1000867"/>
            <a:ext cx="1827101" cy="18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Kutni poveznik 3"/>
          <p:cNvCxnSpPr/>
          <p:nvPr/>
        </p:nvCxnSpPr>
        <p:spPr>
          <a:xfrm rot="16200000" flipH="1">
            <a:off x="1909337" y="2777059"/>
            <a:ext cx="5829382" cy="1368152"/>
          </a:xfrm>
          <a:prstGeom prst="bentConnector3">
            <a:avLst>
              <a:gd name="adj1" fmla="val 42632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3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123"/>
            <a:ext cx="1465783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Buhac_rasprostranjeno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-3546" r="14149"/>
          <a:stretch>
            <a:fillRect/>
          </a:stretch>
        </p:blipFill>
        <p:spPr bwMode="auto">
          <a:xfrm>
            <a:off x="1691680" y="836712"/>
            <a:ext cx="5472608" cy="53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297600" y="5271264"/>
            <a:ext cx="34004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2000" b="1" dirty="0">
                <a:solidFill>
                  <a:srgbClr val="54A20E"/>
                </a:solidFill>
                <a:latin typeface="+mj-lt"/>
              </a:rPr>
              <a:t>E</a:t>
            </a:r>
            <a:r>
              <a:rPr lang="hr-HR" altLang="sr-Latn-RS" sz="2000" b="1" dirty="0" smtClean="0">
                <a:solidFill>
                  <a:srgbClr val="54A20E"/>
                </a:solidFill>
                <a:latin typeface="+mj-lt"/>
              </a:rPr>
              <a:t>ndemična </a:t>
            </a:r>
            <a:r>
              <a:rPr lang="hr-HR" altLang="sr-Latn-RS" sz="2000" b="1" dirty="0">
                <a:solidFill>
                  <a:srgbClr val="54A20E"/>
                </a:solidFill>
                <a:latin typeface="+mj-lt"/>
              </a:rPr>
              <a:t>vrsta istočne obale Jadranskog mora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altLang="sr-Latn-RS" sz="2000" b="1" dirty="0">
                <a:solidFill>
                  <a:srgbClr val="54A20E"/>
                </a:solidFill>
                <a:latin typeface="+mj-lt"/>
              </a:rPr>
              <a:t>S</a:t>
            </a:r>
            <a:r>
              <a:rPr lang="hr-HR" altLang="sr-Latn-RS" sz="2000" b="1" dirty="0" smtClean="0">
                <a:solidFill>
                  <a:srgbClr val="54A20E"/>
                </a:solidFill>
                <a:latin typeface="+mj-lt"/>
              </a:rPr>
              <a:t>trogo </a:t>
            </a:r>
            <a:r>
              <a:rPr lang="hr-HR" altLang="sr-Latn-RS" sz="2000" b="1" dirty="0">
                <a:solidFill>
                  <a:srgbClr val="54A20E"/>
                </a:solidFill>
                <a:latin typeface="+mj-lt"/>
              </a:rPr>
              <a:t>zaštićena biljna vrsta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129E151E-15EE-4437-9B44-99EA4075DB4C}"/>
              </a:ext>
            </a:extLst>
          </p:cNvPr>
          <p:cNvSpPr txBox="1"/>
          <p:nvPr/>
        </p:nvSpPr>
        <p:spPr>
          <a:xfrm>
            <a:off x="5937919" y="3072325"/>
            <a:ext cx="312420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rgbClr val="54A20E"/>
                </a:solidFill>
                <a:latin typeface="Calibri" panose="020F0502020204030204" pitchFamily="34" charset="0"/>
              </a:rPr>
              <a:t>Rasprostire se od </a:t>
            </a:r>
            <a:r>
              <a:rPr lang="hr-HR" sz="2000" b="1" dirty="0">
                <a:solidFill>
                  <a:srgbClr val="54A20E"/>
                </a:solidFill>
                <a:latin typeface="Calibri" panose="020F0502020204030204" pitchFamily="34" charset="0"/>
              </a:rPr>
              <a:t>Istre na </a:t>
            </a:r>
            <a:r>
              <a:rPr lang="hr-HR" sz="2000" b="1" dirty="0" smtClean="0">
                <a:solidFill>
                  <a:srgbClr val="54A20E"/>
                </a:solidFill>
                <a:latin typeface="Calibri" panose="020F0502020204030204" pitchFamily="34" charset="0"/>
              </a:rPr>
              <a:t>sjeveru do </a:t>
            </a:r>
            <a:r>
              <a:rPr lang="hr-HR" sz="2000" b="1" dirty="0">
                <a:solidFill>
                  <a:srgbClr val="54A20E"/>
                </a:solidFill>
                <a:latin typeface="Calibri" panose="020F0502020204030204" pitchFamily="34" charset="0"/>
              </a:rPr>
              <a:t>Prevlake; najučestaliji u </a:t>
            </a:r>
            <a:r>
              <a:rPr lang="hr-HR" sz="2000" b="1" dirty="0" smtClean="0">
                <a:solidFill>
                  <a:srgbClr val="54A20E"/>
                </a:solidFill>
                <a:latin typeface="Calibri" panose="020F0502020204030204" pitchFamily="34" charset="0"/>
              </a:rPr>
              <a:t>Dalmaciji </a:t>
            </a:r>
            <a:endParaRPr lang="hr-HR" sz="2000" b="1" dirty="0">
              <a:solidFill>
                <a:srgbClr val="54A20E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rgbClr val="54A20E"/>
                </a:solidFill>
                <a:latin typeface="Calibri" panose="020F0502020204030204" pitchFamily="34" charset="0"/>
              </a:rPr>
              <a:t>Crna </a:t>
            </a:r>
            <a:r>
              <a:rPr lang="hr-HR" sz="2000" b="1" dirty="0">
                <a:solidFill>
                  <a:srgbClr val="54A20E"/>
                </a:solidFill>
                <a:latin typeface="Calibri" panose="020F0502020204030204" pitchFamily="34" charset="0"/>
              </a:rPr>
              <a:t>Gora, </a:t>
            </a:r>
            <a:r>
              <a:rPr lang="hr-HR" sz="2000" b="1" dirty="0" smtClean="0">
                <a:solidFill>
                  <a:srgbClr val="54A20E"/>
                </a:solidFill>
                <a:latin typeface="Calibri" panose="020F0502020204030204" pitchFamily="34" charset="0"/>
              </a:rPr>
              <a:t>Hercegovina</a:t>
            </a:r>
            <a:endParaRPr lang="hr-HR" sz="2000" b="1" dirty="0">
              <a:solidFill>
                <a:srgbClr val="54A20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467544" y="24245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54A20E"/>
                </a:solidFill>
              </a:rPr>
              <a:t>Rasprostranjenost</a:t>
            </a:r>
            <a:endParaRPr lang="hr-HR" sz="2400" b="1" dirty="0">
              <a:solidFill>
                <a:srgbClr val="54A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43608" y="1608909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>
                <a:solidFill>
                  <a:srgbClr val="54A20E"/>
                </a:solidFill>
              </a:rPr>
              <a:t>Tajna dalmatinskog buhača</a:t>
            </a:r>
          </a:p>
          <a:p>
            <a:pPr algn="ctr"/>
            <a:endParaRPr lang="hr-HR" sz="4400" b="1" dirty="0" smtClean="0">
              <a:solidFill>
                <a:srgbClr val="54A20E"/>
              </a:solidFill>
            </a:endParaRPr>
          </a:p>
          <a:p>
            <a:pPr algn="ctr"/>
            <a:r>
              <a:rPr lang="hr-HR" sz="4400" b="1" dirty="0" smtClean="0">
                <a:solidFill>
                  <a:srgbClr val="9B1591"/>
                </a:solidFill>
              </a:rPr>
              <a:t>Aktivna tvar </a:t>
            </a:r>
            <a:r>
              <a:rPr lang="hr-HR" sz="4400" b="1" dirty="0" err="1" smtClean="0">
                <a:solidFill>
                  <a:srgbClr val="9B1591"/>
                </a:solidFill>
              </a:rPr>
              <a:t>piretrin</a:t>
            </a:r>
            <a:endParaRPr lang="hr-HR" sz="4400" b="1" dirty="0">
              <a:solidFill>
                <a:srgbClr val="9B1591"/>
              </a:solidFill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2008"/>
            <a:ext cx="1465783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D0F46E-7519-467C-95FC-53098316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51562"/>
            <a:ext cx="6745696" cy="251739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None/>
            </a:pPr>
            <a:r>
              <a:rPr lang="hr-HR" altLang="sr-Latn-RS" sz="2200" dirty="0" smtClean="0">
                <a:solidFill>
                  <a:srgbClr val="9B1591"/>
                </a:solidFill>
              </a:rPr>
              <a:t>-</a:t>
            </a:r>
            <a:r>
              <a:rPr lang="hr-HR" altLang="sr-Latn-RS" sz="2400" b="1" dirty="0" smtClean="0">
                <a:solidFill>
                  <a:srgbClr val="9B1591"/>
                </a:solidFill>
              </a:rPr>
              <a:t>PIRETRIN </a:t>
            </a:r>
            <a:r>
              <a:rPr lang="hr-HR" altLang="sr-Latn-RS" sz="2400" b="1" dirty="0" smtClean="0">
                <a:solidFill>
                  <a:srgbClr val="54A20E"/>
                </a:solidFill>
              </a:rPr>
              <a:t>- </a:t>
            </a:r>
            <a:r>
              <a:rPr lang="hr-HR" sz="2200" b="1" dirty="0" smtClean="0">
                <a:solidFill>
                  <a:srgbClr val="54A20E"/>
                </a:solidFill>
              </a:rPr>
              <a:t>ekonomski </a:t>
            </a:r>
            <a:r>
              <a:rPr lang="hr-HR" sz="2200" b="1" dirty="0">
                <a:solidFill>
                  <a:srgbClr val="54A20E"/>
                </a:solidFill>
              </a:rPr>
              <a:t>najvažniji </a:t>
            </a:r>
            <a:r>
              <a:rPr lang="hr-HR" altLang="sr-Latn-RS" sz="2200" dirty="0" smtClean="0">
                <a:solidFill>
                  <a:srgbClr val="54A20E"/>
                </a:solidFill>
              </a:rPr>
              <a:t>prirodni insekticid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None/>
            </a:pPr>
            <a:endParaRPr lang="hr-HR" altLang="sr-Latn-RS" sz="2200" dirty="0" smtClean="0">
              <a:solidFill>
                <a:srgbClr val="54A20E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None/>
            </a:pPr>
            <a:r>
              <a:rPr lang="hr-HR" altLang="sr-Latn-RS" sz="2200" b="1" dirty="0" smtClean="0">
                <a:solidFill>
                  <a:srgbClr val="54A20E"/>
                </a:solidFill>
              </a:rPr>
              <a:t>- </a:t>
            </a:r>
            <a:r>
              <a:rPr lang="hr-HR" altLang="sr-Latn-RS" sz="2200" b="1" dirty="0">
                <a:solidFill>
                  <a:srgbClr val="54A20E"/>
                </a:solidFill>
              </a:rPr>
              <a:t>smjesa 6 insekticidno aktivnih sastavnica</a:t>
            </a:r>
            <a:r>
              <a:rPr lang="hr-HR" altLang="sr-Latn-RS" sz="2200" b="1" dirty="0" smtClean="0">
                <a:solidFill>
                  <a:srgbClr val="54A20E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None/>
            </a:pPr>
            <a:r>
              <a:rPr lang="hr-HR" altLang="sr-Latn-RS" sz="2200" dirty="0" smtClean="0">
                <a:solidFill>
                  <a:srgbClr val="54A20E"/>
                </a:solidFill>
              </a:rPr>
              <a:t>- </a:t>
            </a:r>
            <a:r>
              <a:rPr lang="hr-HR" altLang="sr-Latn-RS" sz="2200" dirty="0" err="1" smtClean="0">
                <a:solidFill>
                  <a:srgbClr val="54A20E"/>
                </a:solidFill>
              </a:rPr>
              <a:t>piretrin</a:t>
            </a:r>
            <a:r>
              <a:rPr lang="hr-HR" altLang="sr-Latn-RS" sz="2200" dirty="0" smtClean="0">
                <a:solidFill>
                  <a:srgbClr val="54A20E"/>
                </a:solidFill>
              </a:rPr>
              <a:t> </a:t>
            </a:r>
            <a:r>
              <a:rPr lang="hr-HR" altLang="sr-Latn-RS" sz="2200" dirty="0">
                <a:solidFill>
                  <a:srgbClr val="54A20E"/>
                </a:solidFill>
              </a:rPr>
              <a:t>I i </a:t>
            </a:r>
            <a:r>
              <a:rPr lang="hr-HR" altLang="sr-Latn-RS" sz="2200" dirty="0" smtClean="0">
                <a:solidFill>
                  <a:srgbClr val="54A20E"/>
                </a:solidFill>
              </a:rPr>
              <a:t>II</a:t>
            </a:r>
            <a:r>
              <a:rPr lang="hr-HR" altLang="sr-Latn-RS" sz="2200" dirty="0">
                <a:solidFill>
                  <a:srgbClr val="54A20E"/>
                </a:solidFill>
              </a:rPr>
              <a:t> </a:t>
            </a:r>
            <a:r>
              <a:rPr lang="hr-HR" altLang="sr-Latn-RS" sz="2200" dirty="0" smtClean="0">
                <a:solidFill>
                  <a:srgbClr val="54A20E"/>
                </a:solidFill>
              </a:rPr>
              <a:t>(</a:t>
            </a:r>
            <a:r>
              <a:rPr lang="hr-HR" altLang="sr-Latn-RS" sz="2200" dirty="0">
                <a:solidFill>
                  <a:srgbClr val="54A20E"/>
                </a:solidFill>
              </a:rPr>
              <a:t>najzastupljeniji i </a:t>
            </a:r>
            <a:r>
              <a:rPr lang="hr-HR" altLang="sr-Latn-RS" sz="2200" dirty="0" smtClean="0">
                <a:solidFill>
                  <a:srgbClr val="54A20E"/>
                </a:solidFill>
              </a:rPr>
              <a:t>najaktivniji)</a:t>
            </a:r>
            <a:endParaRPr lang="hr-HR" altLang="sr-Latn-RS" sz="2200" dirty="0">
              <a:solidFill>
                <a:srgbClr val="54A20E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None/>
            </a:pPr>
            <a:r>
              <a:rPr lang="hr-HR" altLang="sr-Latn-RS" sz="2200" dirty="0" smtClean="0">
                <a:solidFill>
                  <a:srgbClr val="54A20E"/>
                </a:solidFill>
              </a:rPr>
              <a:t> - </a:t>
            </a:r>
            <a:r>
              <a:rPr lang="hr-HR" altLang="sr-Latn-RS" sz="2200" dirty="0" err="1" smtClean="0">
                <a:solidFill>
                  <a:srgbClr val="54A20E"/>
                </a:solidFill>
              </a:rPr>
              <a:t>cinerin</a:t>
            </a:r>
            <a:r>
              <a:rPr lang="hr-HR" altLang="sr-Latn-RS" sz="2200" dirty="0" smtClean="0">
                <a:solidFill>
                  <a:srgbClr val="54A20E"/>
                </a:solidFill>
              </a:rPr>
              <a:t> </a:t>
            </a:r>
            <a:r>
              <a:rPr lang="hr-HR" altLang="sr-Latn-RS" sz="2200" dirty="0">
                <a:solidFill>
                  <a:srgbClr val="54A20E"/>
                </a:solidFill>
              </a:rPr>
              <a:t>I i II, </a:t>
            </a:r>
            <a:endParaRPr lang="hr-HR" altLang="sr-Latn-RS" sz="2200" dirty="0" smtClean="0">
              <a:solidFill>
                <a:srgbClr val="54A20E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None/>
            </a:pPr>
            <a:r>
              <a:rPr lang="hr-HR" altLang="sr-Latn-RS" sz="2200" dirty="0" smtClean="0">
                <a:solidFill>
                  <a:srgbClr val="54A20E"/>
                </a:solidFill>
              </a:rPr>
              <a:t>- </a:t>
            </a:r>
            <a:r>
              <a:rPr lang="hr-HR" altLang="sr-Latn-RS" sz="2200" dirty="0" err="1" smtClean="0">
                <a:solidFill>
                  <a:srgbClr val="54A20E"/>
                </a:solidFill>
              </a:rPr>
              <a:t>jasmolin</a:t>
            </a:r>
            <a:r>
              <a:rPr lang="hr-HR" altLang="sr-Latn-RS" sz="2200" dirty="0" smtClean="0">
                <a:solidFill>
                  <a:srgbClr val="54A20E"/>
                </a:solidFill>
              </a:rPr>
              <a:t> </a:t>
            </a:r>
            <a:r>
              <a:rPr lang="hr-HR" altLang="sr-Latn-RS" sz="2200" dirty="0">
                <a:solidFill>
                  <a:srgbClr val="54A20E"/>
                </a:solidFill>
              </a:rPr>
              <a:t>I i II</a:t>
            </a:r>
          </a:p>
          <a:p>
            <a:pPr>
              <a:buNone/>
            </a:pPr>
            <a:endParaRPr lang="hr-HR" altLang="sr-Latn-RS" sz="24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DDDDDD"/>
              </a:buClr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D64E1D-F851-49DE-A88A-960713629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72008"/>
            <a:ext cx="1463678" cy="404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69EC4EB-4680-4452-9ACB-9436F704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383543"/>
            <a:ext cx="5978656" cy="4438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040666" cy="2036134"/>
          </a:xfrm>
          <a:prstGeom prst="rect">
            <a:avLst/>
          </a:prstGeom>
          <a:noFill/>
          <a:ln w="28575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7EA308CE-58C5-4A20-8063-BD516FE1750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332655"/>
            <a:ext cx="7941568" cy="54726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hr-HR" sz="2400" b="1" dirty="0">
                <a:solidFill>
                  <a:srgbClr val="9B159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DJELOVANJE: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400" b="1" dirty="0" smtClean="0">
              <a:solidFill>
                <a:srgbClr val="54A20E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400" b="1" dirty="0">
              <a:solidFill>
                <a:srgbClr val="54A20E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400" b="1" dirty="0" smtClean="0">
              <a:solidFill>
                <a:srgbClr val="54A20E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200" b="1" dirty="0">
              <a:solidFill>
                <a:srgbClr val="54A20E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  (1) </a:t>
            </a:r>
            <a:r>
              <a:rPr lang="hr-HR" sz="2200" b="1" dirty="0" smtClean="0">
                <a:solidFill>
                  <a:srgbClr val="54A20E"/>
                </a:solidFill>
              </a:rPr>
              <a:t>repelent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	 </a:t>
            </a:r>
            <a:r>
              <a:rPr lang="hr-HR" sz="2200" b="1" dirty="0" smtClean="0">
                <a:solidFill>
                  <a:srgbClr val="54A20E"/>
                </a:solidFill>
              </a:rPr>
              <a:t>  -mirisom </a:t>
            </a:r>
            <a:r>
              <a:rPr lang="hr-HR" sz="2200" b="1" dirty="0">
                <a:solidFill>
                  <a:srgbClr val="54A20E"/>
                </a:solidFill>
              </a:rPr>
              <a:t>odbija štetnike; zaštita hrane u skladištima </a:t>
            </a:r>
            <a:endParaRPr lang="hr-HR" sz="2200" b="1" dirty="0" smtClean="0">
              <a:solidFill>
                <a:srgbClr val="54A20E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200" b="1" dirty="0">
              <a:solidFill>
                <a:srgbClr val="54A20E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  (2) kontaktni insekticid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r-HR" sz="2200" b="1" dirty="0">
                <a:solidFill>
                  <a:srgbClr val="54A20E"/>
                </a:solidFill>
              </a:rPr>
              <a:t>      - djeluje na centralni i periferni živčani </a:t>
            </a:r>
            <a:r>
              <a:rPr lang="hr-HR" sz="2200" b="1" dirty="0" smtClean="0">
                <a:solidFill>
                  <a:srgbClr val="54A20E"/>
                </a:solidFill>
              </a:rPr>
              <a:t>sustav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200" b="1" dirty="0" smtClean="0">
              <a:solidFill>
                <a:srgbClr val="54A20E"/>
              </a:solidFill>
            </a:endParaRPr>
          </a:p>
          <a:p>
            <a:pPr>
              <a:buFontTx/>
              <a:buNone/>
              <a:defRPr/>
            </a:pPr>
            <a:r>
              <a:rPr lang="hr-HR" sz="2200" b="1" dirty="0" err="1">
                <a:solidFill>
                  <a:srgbClr val="9B1591"/>
                </a:solidFill>
              </a:rPr>
              <a:t>Piretrin</a:t>
            </a:r>
            <a:r>
              <a:rPr lang="hr-HR" sz="2200" b="1" dirty="0">
                <a:solidFill>
                  <a:srgbClr val="9B1591"/>
                </a:solidFill>
              </a:rPr>
              <a:t> II </a:t>
            </a:r>
            <a:r>
              <a:rPr lang="hr-HR" sz="2200" b="1" dirty="0">
                <a:solidFill>
                  <a:srgbClr val="54A20E"/>
                </a:solidFill>
              </a:rPr>
              <a:t>- </a:t>
            </a:r>
            <a:r>
              <a:rPr lang="hr-HR" sz="2200" b="1" i="1" dirty="0" err="1">
                <a:solidFill>
                  <a:srgbClr val="54A20E"/>
                </a:solidFill>
              </a:rPr>
              <a:t>knockdown</a:t>
            </a:r>
            <a:r>
              <a:rPr lang="hr-HR" sz="2200" b="1" dirty="0">
                <a:solidFill>
                  <a:srgbClr val="54A20E"/>
                </a:solidFill>
              </a:rPr>
              <a:t>  učinak; </a:t>
            </a:r>
            <a:r>
              <a:rPr lang="hr-HR" sz="2200" dirty="0">
                <a:solidFill>
                  <a:srgbClr val="54A20E"/>
                </a:solidFill>
              </a:rPr>
              <a:t>nekoliko minuta nakon tretmana</a:t>
            </a:r>
          </a:p>
          <a:p>
            <a:pPr>
              <a:buFontTx/>
              <a:buNone/>
              <a:defRPr/>
            </a:pPr>
            <a:r>
              <a:rPr lang="hr-HR" sz="2200" b="1" dirty="0" err="1">
                <a:solidFill>
                  <a:srgbClr val="9B1591"/>
                </a:solidFill>
              </a:rPr>
              <a:t>Piretrin</a:t>
            </a:r>
            <a:r>
              <a:rPr lang="hr-HR" sz="2200" b="1" dirty="0">
                <a:solidFill>
                  <a:srgbClr val="9B1591"/>
                </a:solidFill>
              </a:rPr>
              <a:t> I </a:t>
            </a:r>
            <a:r>
              <a:rPr lang="hr-HR" sz="2200" b="1" dirty="0">
                <a:solidFill>
                  <a:srgbClr val="54A20E"/>
                </a:solidFill>
              </a:rPr>
              <a:t>- smrtonosno djelovanje; </a:t>
            </a:r>
            <a:r>
              <a:rPr lang="hr-HR" sz="2200" dirty="0">
                <a:solidFill>
                  <a:srgbClr val="54A20E"/>
                </a:solidFill>
              </a:rPr>
              <a:t>nakon nekoliko sati </a:t>
            </a:r>
          </a:p>
          <a:p>
            <a:pPr>
              <a:buFontTx/>
              <a:buNone/>
              <a:defRPr/>
            </a:pPr>
            <a:endParaRPr lang="hr-HR" sz="2200" b="1" dirty="0">
              <a:solidFill>
                <a:srgbClr val="54A20E"/>
              </a:solidFill>
            </a:endParaRPr>
          </a:p>
          <a:p>
            <a:pPr>
              <a:defRPr/>
            </a:pPr>
            <a:r>
              <a:rPr lang="hr-HR" sz="2200" b="1" dirty="0" smtClean="0">
                <a:solidFill>
                  <a:srgbClr val="54A20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2200" b="1" dirty="0">
                <a:solidFill>
                  <a:srgbClr val="54A20E"/>
                </a:solidFill>
              </a:rPr>
              <a:t>o</a:t>
            </a:r>
            <a:r>
              <a:rPr lang="hr-HR" sz="2200" b="1" dirty="0" smtClean="0">
                <a:solidFill>
                  <a:srgbClr val="54A20E"/>
                </a:solidFill>
              </a:rPr>
              <a:t>mjer </a:t>
            </a:r>
            <a:r>
              <a:rPr lang="hr-HR" sz="2200" b="1" dirty="0" err="1">
                <a:solidFill>
                  <a:srgbClr val="54A20E"/>
                </a:solidFill>
              </a:rPr>
              <a:t>piretrina</a:t>
            </a:r>
            <a:r>
              <a:rPr lang="hr-HR" sz="2200" b="1" dirty="0">
                <a:solidFill>
                  <a:srgbClr val="54A20E"/>
                </a:solidFill>
              </a:rPr>
              <a:t> I i </a:t>
            </a:r>
            <a:r>
              <a:rPr lang="hr-HR" sz="2200" b="1" dirty="0" err="1">
                <a:solidFill>
                  <a:srgbClr val="54A20E"/>
                </a:solidFill>
              </a:rPr>
              <a:t>piretrina</a:t>
            </a:r>
            <a:r>
              <a:rPr lang="hr-HR" sz="2200" b="1" dirty="0">
                <a:solidFill>
                  <a:srgbClr val="54A20E"/>
                </a:solidFill>
              </a:rPr>
              <a:t> II VAŽAN !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200" b="1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200" b="1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200" b="1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200" b="1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200" b="1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hr-HR" sz="2200" b="1" dirty="0">
              <a:solidFill>
                <a:srgbClr val="33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hr-HR" sz="2200" b="1" dirty="0">
              <a:solidFill>
                <a:srgbClr val="33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20089"/>
            <a:ext cx="1672655" cy="12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86" y="471261"/>
            <a:ext cx="1783098" cy="11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yrethr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0691"/>
            <a:ext cx="2505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5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987</TotalTime>
  <Words>1115</Words>
  <Application>Microsoft Office PowerPoint</Application>
  <PresentationFormat>Prikaz na zaslonu (4:3)</PresentationFormat>
  <Paragraphs>230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Tema sustava Office</vt:lpstr>
      <vt:lpstr>Tajna dalmatinskog buhača (Tanacetum cinerariifolium /Trevir./ Sch. Bip.)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Povijest buhača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ZAKONODAVSTVO </vt:lpstr>
      <vt:lpstr>UZGOJ U SVIJETU</vt:lpstr>
      <vt:lpstr>PowerPointova prezentacija</vt:lpstr>
      <vt:lpstr>PowerPointova prezentacija</vt:lpstr>
      <vt:lpstr>PowerPointova prezentacija</vt:lpstr>
      <vt:lpstr>Ciljevi projekta </vt:lpstr>
      <vt:lpstr>PowerPointova prezentacija</vt:lpstr>
    </vt:vector>
  </TitlesOfParts>
  <Company>Institut za jadranske kulture Split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Tajna dalmatinskog buhača (Tanacetum cinerariifolium /Trevir./ Sch. Bip.)</dc:title>
  <dc:creator>Tonka Nincevic</dc:creator>
  <cp:lastModifiedBy>Marija Jug-Dujakovic</cp:lastModifiedBy>
  <cp:revision>51</cp:revision>
  <cp:lastPrinted>2018-04-18T09:37:57Z</cp:lastPrinted>
  <dcterms:created xsi:type="dcterms:W3CDTF">2018-04-05T06:55:44Z</dcterms:created>
  <dcterms:modified xsi:type="dcterms:W3CDTF">2018-04-20T13:21:31Z</dcterms:modified>
</cp:coreProperties>
</file>